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8" r:id="rId6"/>
    <p:sldId id="267" r:id="rId7"/>
    <p:sldId id="260" r:id="rId8"/>
    <p:sldId id="263" r:id="rId9"/>
    <p:sldId id="265" r:id="rId10"/>
    <p:sldId id="270" r:id="rId11"/>
    <p:sldId id="272" r:id="rId12"/>
    <p:sldId id="275" r:id="rId13"/>
    <p:sldId id="278" r:id="rId14"/>
    <p:sldId id="277" r:id="rId15"/>
    <p:sldId id="282" r:id="rId16"/>
    <p:sldId id="28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13254" y="4151870"/>
            <a:ext cx="10165492" cy="226484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rgbClr val="00467A"/>
                </a:solidFill>
              </a:rPr>
              <a:t>Termomodernizacja fundamentów </a:t>
            </a:r>
            <a:r>
              <a:rPr lang="pl-PL" sz="2800" b="1" dirty="0" smtClean="0">
                <a:solidFill>
                  <a:srgbClr val="00467A"/>
                </a:solidFill>
              </a:rPr>
              <a:t>i </a:t>
            </a:r>
            <a:r>
              <a:rPr lang="pl-PL" sz="2800" b="1" dirty="0">
                <a:solidFill>
                  <a:srgbClr val="00467A"/>
                </a:solidFill>
              </a:rPr>
              <a:t>modernizacja piwnic </a:t>
            </a:r>
            <a:r>
              <a:rPr lang="pl-PL" sz="2800" b="1" dirty="0" smtClean="0">
                <a:solidFill>
                  <a:srgbClr val="00467A"/>
                </a:solidFill>
              </a:rPr>
              <a:t/>
            </a:r>
            <a:br>
              <a:rPr lang="pl-PL" sz="2800" b="1" dirty="0" smtClean="0">
                <a:solidFill>
                  <a:srgbClr val="00467A"/>
                </a:solidFill>
              </a:rPr>
            </a:br>
            <a:r>
              <a:rPr lang="pl-PL" sz="2800" b="1" dirty="0" smtClean="0">
                <a:solidFill>
                  <a:srgbClr val="00467A"/>
                </a:solidFill>
              </a:rPr>
              <a:t>w </a:t>
            </a:r>
            <a:r>
              <a:rPr lang="pl-PL" sz="2800" b="1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2800" b="1" dirty="0" smtClean="0">
                <a:solidFill>
                  <a:srgbClr val="00467A"/>
                </a:solidFill>
              </a:rPr>
              <a:t/>
            </a:r>
            <a:br>
              <a:rPr lang="pl-PL" sz="2800" b="1" dirty="0" smtClean="0">
                <a:solidFill>
                  <a:srgbClr val="00467A"/>
                </a:solidFill>
              </a:rPr>
            </a:br>
            <a:r>
              <a:rPr lang="pl-PL" sz="2800" b="1" dirty="0" smtClean="0">
                <a:solidFill>
                  <a:srgbClr val="00467A"/>
                </a:solidFill>
              </a:rPr>
              <a:t>przy </a:t>
            </a:r>
            <a:r>
              <a:rPr lang="pl-PL" sz="2800" b="1" dirty="0">
                <a:solidFill>
                  <a:srgbClr val="00467A"/>
                </a:solidFill>
              </a:rPr>
              <a:t>ul. Płockiej 39</a:t>
            </a:r>
            <a:endParaRPr lang="pl-PL" sz="2800" dirty="0">
              <a:solidFill>
                <a:srgbClr val="00467A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841" y="514080"/>
            <a:ext cx="5808319" cy="42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13470" y="453081"/>
            <a:ext cx="8840229" cy="543500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pl-PL" sz="3200" dirty="0" smtClean="0"/>
              <a:t>	</a:t>
            </a:r>
            <a:r>
              <a:rPr lang="pl-PL" sz="4000" b="1" dirty="0" smtClean="0"/>
              <a:t>Na </a:t>
            </a:r>
            <a:r>
              <a:rPr lang="pl-PL" sz="4000" b="1" dirty="0"/>
              <a:t>podstawie </a:t>
            </a:r>
            <a:r>
              <a:rPr lang="pl-PL" sz="4000" b="1" dirty="0" smtClean="0"/>
              <a:t>ekspertyzy </a:t>
            </a:r>
            <a:r>
              <a:rPr lang="pl-PL" sz="4000" b="1" dirty="0"/>
              <a:t>opracowano dokumentację techniczną wykonania termomodernizacji fundamentów oraz modernizacji piwnic budynku. </a:t>
            </a:r>
            <a:endParaRPr lang="pl-PL" sz="4000" b="1" dirty="0" smtClean="0"/>
          </a:p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pl-PL" sz="4000" dirty="0" smtClean="0"/>
              <a:t>	W </a:t>
            </a:r>
            <a:r>
              <a:rPr lang="pl-PL" sz="4000" dirty="0"/>
              <a:t>2020 roku, po wyłonieniu wykonawcy, rozpoczęto roboty </a:t>
            </a:r>
            <a:r>
              <a:rPr lang="pl-PL" sz="4000" dirty="0" smtClean="0"/>
              <a:t>budowlane, które obejmują min.:</a:t>
            </a:r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wykonanie </a:t>
            </a:r>
            <a:r>
              <a:rPr lang="pl-PL" sz="4000" dirty="0"/>
              <a:t>izolacji pionowej przeciwwilgociowej na ścianach fundamentowych do ław </a:t>
            </a:r>
            <a:r>
              <a:rPr lang="pl-PL" sz="4000" dirty="0" smtClean="0"/>
              <a:t>fundamentowych;</a:t>
            </a:r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wykonanie </a:t>
            </a:r>
            <a:r>
              <a:rPr lang="pl-PL" sz="4000" dirty="0"/>
              <a:t>iniekcji strukturalnej na całej powierzchni </a:t>
            </a:r>
            <a:r>
              <a:rPr lang="pl-PL" sz="4000" dirty="0" smtClean="0"/>
              <a:t>ścian do </a:t>
            </a:r>
            <a:r>
              <a:rPr lang="pl-PL" sz="4000" dirty="0"/>
              <a:t>wysokości 10cm ponad poziom </a:t>
            </a:r>
            <a:r>
              <a:rPr lang="pl-PL" sz="4000" dirty="0" smtClean="0"/>
              <a:t>terenu;</a:t>
            </a:r>
            <a:endParaRPr lang="pl-PL" sz="4000" dirty="0"/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na </a:t>
            </a:r>
            <a:r>
              <a:rPr lang="pl-PL" sz="4000" dirty="0"/>
              <a:t>wszystkich ścianach wewnętrznych i zewnętrznych piwnic wykonanie izolacji poziomej wtórnej w formie przepony przy użyciu preparatów </a:t>
            </a:r>
            <a:r>
              <a:rPr lang="pl-PL" sz="4000" dirty="0" err="1" smtClean="0"/>
              <a:t>silanowych</a:t>
            </a:r>
            <a:r>
              <a:rPr lang="pl-PL" sz="4000" dirty="0"/>
              <a:t>;</a:t>
            </a:r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likwidację </a:t>
            </a:r>
            <a:r>
              <a:rPr lang="pl-PL" sz="4000" dirty="0"/>
              <a:t>okien w pomieszczeniach piwnic i  </a:t>
            </a:r>
            <a:r>
              <a:rPr lang="pl-PL" sz="4000" dirty="0" err="1"/>
              <a:t>doświetleń</a:t>
            </a:r>
            <a:r>
              <a:rPr lang="pl-PL" sz="4000" dirty="0"/>
              <a:t> w poziomie terenu przez które dostawała się </a:t>
            </a:r>
            <a:r>
              <a:rPr lang="pl-PL" sz="4000" dirty="0" smtClean="0"/>
              <a:t>woda;</a:t>
            </a:r>
            <a:endParaRPr lang="pl-PL" sz="4000" dirty="0"/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wykonanie </a:t>
            </a:r>
            <a:r>
              <a:rPr lang="pl-PL" sz="4000" dirty="0"/>
              <a:t>izolacji poziomej we wszystkich pomieszczeniach w poziomie piwnic na nowych podkładach betonowych, w celu uszczelnienie </a:t>
            </a:r>
            <a:r>
              <a:rPr lang="pl-PL" sz="4000" dirty="0" smtClean="0"/>
              <a:t>posadzek;</a:t>
            </a:r>
            <a:endParaRPr lang="pl-PL" sz="4000" dirty="0"/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odprowadzenie </a:t>
            </a:r>
            <a:r>
              <a:rPr lang="pl-PL" sz="4000" dirty="0"/>
              <a:t>wód deszczowych z </a:t>
            </a:r>
            <a:r>
              <a:rPr lang="pl-PL" sz="4000" dirty="0" smtClean="0"/>
              <a:t>rur </a:t>
            </a:r>
            <a:r>
              <a:rPr lang="pl-PL" sz="4000" dirty="0"/>
              <a:t>spustowych za pomocą przyłącza i instalacji zewnętrznej deszczowej do kanalizacji </a:t>
            </a:r>
            <a:r>
              <a:rPr lang="pl-PL" sz="4000" dirty="0" smtClean="0"/>
              <a:t>deszczowej;</a:t>
            </a:r>
            <a:endParaRPr lang="pl-PL" sz="4000" dirty="0"/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wykonanie </a:t>
            </a:r>
            <a:r>
              <a:rPr lang="pl-PL" sz="4000" dirty="0"/>
              <a:t>instalacji wentylacji </a:t>
            </a:r>
            <a:r>
              <a:rPr lang="pl-PL" sz="4000" dirty="0" smtClean="0"/>
              <a:t>mechanicznej;</a:t>
            </a:r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wykonanie nowego </a:t>
            </a:r>
            <a:r>
              <a:rPr lang="pl-PL" sz="4000" dirty="0"/>
              <a:t>obiegu grzewczego zasilającego wszystkie grzejniki w </a:t>
            </a:r>
            <a:r>
              <a:rPr lang="pl-PL" sz="4000" dirty="0" smtClean="0"/>
              <a:t>piwnicy; </a:t>
            </a:r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remont </a:t>
            </a:r>
            <a:r>
              <a:rPr lang="pl-PL" sz="4000" dirty="0"/>
              <a:t>kanalizacji sanitarnej w piwnicy poprzez wymianę żeliwnych instalacji w przestrzeni piwnicznej na rury </a:t>
            </a:r>
            <a:r>
              <a:rPr lang="pl-PL" sz="4000" dirty="0" smtClean="0"/>
              <a:t>PCV</a:t>
            </a:r>
            <a:r>
              <a:rPr lang="pl-PL" sz="4000" dirty="0"/>
              <a:t>;</a:t>
            </a:r>
            <a:endParaRPr lang="pl-PL" sz="4000" dirty="0" smtClean="0"/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uzupełnienie </a:t>
            </a:r>
            <a:r>
              <a:rPr lang="pl-PL" sz="4000" dirty="0"/>
              <a:t>brakujących izolacji istniejących instalacji wodociągowych i grzewczych w </a:t>
            </a:r>
            <a:r>
              <a:rPr lang="pl-PL" sz="4000" dirty="0" smtClean="0"/>
              <a:t>piwnicy;</a:t>
            </a:r>
            <a:endParaRPr lang="pl-PL" sz="4000" dirty="0"/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rozbiórkę </a:t>
            </a:r>
            <a:r>
              <a:rPr lang="pl-PL" sz="4000" dirty="0"/>
              <a:t>nieczynnych instalacji w przestrzeni </a:t>
            </a:r>
            <a:r>
              <a:rPr lang="pl-PL" sz="4000" dirty="0" smtClean="0"/>
              <a:t>piwnicy;</a:t>
            </a:r>
            <a:endParaRPr lang="pl-PL" sz="4000" dirty="0"/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remont </a:t>
            </a:r>
            <a:r>
              <a:rPr lang="pl-PL" sz="4000" dirty="0"/>
              <a:t>wewnętrznej instalacji </a:t>
            </a:r>
            <a:r>
              <a:rPr lang="pl-PL" sz="4000" dirty="0" smtClean="0"/>
              <a:t>elektrycznej</a:t>
            </a:r>
            <a:r>
              <a:rPr lang="pl-PL" sz="4000" dirty="0"/>
              <a:t>;</a:t>
            </a:r>
            <a:endParaRPr lang="pl-PL" sz="4000" dirty="0" smtClean="0"/>
          </a:p>
          <a:p>
            <a:pPr lvl="0">
              <a:lnSpc>
                <a:spcPct val="170000"/>
              </a:lnSpc>
              <a:spcBef>
                <a:spcPts val="600"/>
              </a:spcBef>
            </a:pPr>
            <a:r>
              <a:rPr lang="pl-PL" sz="4000" dirty="0" smtClean="0"/>
              <a:t>wykonanie schodów od strony parkingu z </a:t>
            </a:r>
            <a:r>
              <a:rPr lang="pl-PL" sz="4000" dirty="0"/>
              <a:t>kostki </a:t>
            </a:r>
            <a:r>
              <a:rPr lang="pl-PL" sz="4000" dirty="0" smtClean="0"/>
              <a:t>oraz </a:t>
            </a:r>
            <a:r>
              <a:rPr lang="pl-PL" sz="4000" dirty="0"/>
              <a:t>balustrady </a:t>
            </a:r>
            <a:r>
              <a:rPr lang="pl-PL" sz="4000" dirty="0" smtClean="0"/>
              <a:t>ze </a:t>
            </a:r>
            <a:r>
              <a:rPr lang="pl-PL" sz="4000" dirty="0"/>
              <a:t>stali nierdzewnej.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32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8300" y="96382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Roboty w trakcie realizacji – skute tynki i posadzki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33" y="1475113"/>
            <a:ext cx="8476735" cy="39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8300" y="96382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Roboty w trakcie realizacji – iniekcje ścian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41" y="1459004"/>
            <a:ext cx="8519918" cy="418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8300" y="96382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Roboty w trakcie realizacji – odkrycie fundamentów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46" y="1449860"/>
            <a:ext cx="7512908" cy="42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8300" y="96382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Roboty w trakcie realizacji – izolacja fundamentów oraz podłączenie </a:t>
            </a:r>
            <a:br>
              <a:rPr lang="pl-PL" dirty="0" smtClean="0"/>
            </a:br>
            <a:r>
              <a:rPr lang="pl-PL" dirty="0" smtClean="0"/>
              <a:t>do kanalizacji deszczowej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14" y="1640876"/>
            <a:ext cx="7399572" cy="41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8300" y="96382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Roboty w trakcie realizacji – ściany wewnętrzne, sieć elektryczna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6452" y="2478667"/>
            <a:ext cx="3912288" cy="220066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56" y="1787611"/>
            <a:ext cx="6161903" cy="34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5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5" y="1128583"/>
            <a:ext cx="8915400" cy="3612865"/>
          </a:xfrm>
        </p:spPr>
        <p:txBody>
          <a:bodyPr>
            <a:normAutofit/>
          </a:bodyPr>
          <a:lstStyle/>
          <a:p>
            <a:r>
              <a:rPr lang="pl-PL" dirty="0" smtClean="0"/>
              <a:t>Wartość </a:t>
            </a:r>
            <a:r>
              <a:rPr lang="pl-PL" dirty="0"/>
              <a:t>robót budowlanych - 984 000,00 </a:t>
            </a:r>
            <a:r>
              <a:rPr lang="pl-PL" dirty="0" smtClean="0"/>
              <a:t>złotych</a:t>
            </a:r>
          </a:p>
          <a:p>
            <a:r>
              <a:rPr lang="pl-PL" dirty="0"/>
              <a:t>Termin zakończenia prac 11 lipca 2022 </a:t>
            </a:r>
            <a:r>
              <a:rPr lang="pl-PL" dirty="0" smtClean="0"/>
              <a:t>roku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Dziękuję za uwagę.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59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8300" y="963827"/>
            <a:ext cx="8915400" cy="3777622"/>
          </a:xfrm>
        </p:spPr>
        <p:txBody>
          <a:bodyPr>
            <a:normAutofit/>
          </a:bodyPr>
          <a:lstStyle/>
          <a:p>
            <a:r>
              <a:rPr lang="pl-PL" dirty="0" smtClean="0"/>
              <a:t>W 2010 roku wykonano termomodernizację budynku Starostwa Powiatowego w Płońsku znajdującego się przy ul. Płockiej 39. </a:t>
            </a:r>
            <a:br>
              <a:rPr lang="pl-PL" dirty="0" smtClean="0"/>
            </a:br>
            <a:r>
              <a:rPr lang="pl-PL" u="sng" dirty="0" smtClean="0"/>
              <a:t>Zakres prac nie objął piwnic.</a:t>
            </a:r>
          </a:p>
          <a:p>
            <a:pPr marL="0" indent="0">
              <a:buNone/>
            </a:pPr>
            <a:endParaRPr lang="pl-PL" u="sng" dirty="0" smtClean="0"/>
          </a:p>
          <a:p>
            <a:r>
              <a:rPr lang="pl-PL" dirty="0" smtClean="0"/>
              <a:t>W </a:t>
            </a:r>
            <a:r>
              <a:rPr lang="pl-PL" dirty="0"/>
              <a:t>2019 roku </a:t>
            </a:r>
            <a:r>
              <a:rPr lang="pl-PL" dirty="0" smtClean="0"/>
              <a:t>wykonano ekspertyzę techniczną </a:t>
            </a:r>
            <a:r>
              <a:rPr lang="pl-PL" dirty="0"/>
              <a:t>stanu </a:t>
            </a:r>
            <a:r>
              <a:rPr lang="pl-PL" dirty="0" smtClean="0"/>
              <a:t>piwnic z uwagi na ich zły stan.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/>
              <a:t>Zakres opracowania objął wykonanie oględzin budynku, analizę dokumentacji technicznej, analizę mikroklimatu i wentylacji części </a:t>
            </a:r>
            <a:r>
              <a:rPr lang="pl-PL" dirty="0" smtClean="0"/>
              <a:t>piwnicznej </a:t>
            </a:r>
            <a:r>
              <a:rPr lang="pl-PL" dirty="0"/>
              <a:t>budynku oraz opracowanie wniosków i zaleceń. 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22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713511"/>
            <a:ext cx="8911687" cy="57351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1800" dirty="0">
                <a:solidFill>
                  <a:srgbClr val="00467A"/>
                </a:solidFill>
              </a:rPr>
              <a:t>Termomodernizacja fundamentów i modernizacja piwnic </a:t>
            </a:r>
            <a:br>
              <a:rPr lang="pl-PL" sz="1800" dirty="0">
                <a:solidFill>
                  <a:srgbClr val="00467A"/>
                </a:solidFill>
              </a:rPr>
            </a:br>
            <a:r>
              <a:rPr lang="pl-PL" sz="1800" dirty="0">
                <a:solidFill>
                  <a:srgbClr val="00467A"/>
                </a:solidFill>
              </a:rPr>
              <a:t>w budynku Starostwa Powiatowego w Płońsku przy ul. </a:t>
            </a:r>
            <a:r>
              <a:rPr lang="pl-PL" sz="1800" dirty="0" smtClean="0">
                <a:solidFill>
                  <a:srgbClr val="00467A"/>
                </a:solidFill>
              </a:rPr>
              <a:t>Płockiej 39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67719" y="3789405"/>
            <a:ext cx="9742832" cy="1586357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W opisie i ocenie stanu technicznego budynku stwierdzono,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że </a:t>
            </a:r>
            <a:r>
              <a:rPr lang="pl-PL" dirty="0"/>
              <a:t>podstawowym problemem jest zawilgocenie ścian piwnic,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szczególności zewnętrznych oraz posadzek. W pomieszczeniach brak odczuwalnego ruchu mas powietrza, czuć zaduch i nieprzyjemny zapach stęchlizny. </a:t>
            </a:r>
            <a:r>
              <a:rPr lang="pl-PL" dirty="0" smtClean="0"/>
              <a:t>Na </a:t>
            </a:r>
            <a:r>
              <a:rPr lang="pl-PL" dirty="0"/>
              <a:t>zewnątrz budynku stwierdzono zawilgocenie strefy cokołowej.</a:t>
            </a:r>
          </a:p>
          <a:p>
            <a:pPr algn="ctr"/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33" y="74141"/>
            <a:ext cx="4736757" cy="35525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37" y="74142"/>
            <a:ext cx="4744995" cy="35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9049" y="1237017"/>
            <a:ext cx="5230197" cy="392264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3733" y="1245254"/>
            <a:ext cx="5230198" cy="392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5" y="1243313"/>
            <a:ext cx="5037666" cy="4371374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77" y="1251000"/>
            <a:ext cx="5153870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3108" y="6032251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86" y="280086"/>
            <a:ext cx="3429713" cy="5484098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5933" y="1011073"/>
            <a:ext cx="5484098" cy="40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60" y="631577"/>
            <a:ext cx="7923081" cy="5256512"/>
          </a:xfrm>
        </p:spPr>
      </p:pic>
    </p:spTree>
    <p:extLst>
      <p:ext uri="{BB962C8B-B14F-4D97-AF65-F5344CB8AC3E}">
        <p14:creationId xmlns:p14="http://schemas.microsoft.com/office/powerpoint/2010/main" val="427747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0157" y="6054811"/>
            <a:ext cx="8911687" cy="527220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8300" y="518984"/>
            <a:ext cx="8915400" cy="4222465"/>
          </a:xfrm>
        </p:spPr>
        <p:txBody>
          <a:bodyPr>
            <a:normAutofit/>
          </a:bodyPr>
          <a:lstStyle/>
          <a:p>
            <a:r>
              <a:rPr lang="pl-PL" dirty="0"/>
              <a:t>W celu oceny stopnia zawilgocenia wykonano pomiary wilgotności muru ścian, posadzek oraz stropów piwnic budynku, które wykazały </a:t>
            </a:r>
            <a:r>
              <a:rPr lang="pl-PL" b="1" dirty="0"/>
              <a:t>zawilgocenie na poziomie od 7% do nawet 19%</a:t>
            </a:r>
            <a:r>
              <a:rPr lang="pl-PL" dirty="0"/>
              <a:t>. Według ekspertyzy pomieszczenia piwnicy są praktycznie niewentylowane, </a:t>
            </a:r>
            <a:r>
              <a:rPr lang="pl-PL" b="1" dirty="0"/>
              <a:t>wilgotność </a:t>
            </a:r>
            <a:r>
              <a:rPr lang="pl-PL" b="1" dirty="0" smtClean="0"/>
              <a:t>pomieszczeń </a:t>
            </a:r>
            <a:r>
              <a:rPr lang="pl-PL" b="1" dirty="0"/>
              <a:t>waha się od 60% do 81%.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57" y="2125363"/>
            <a:ext cx="6985686" cy="392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6638" y="5888089"/>
            <a:ext cx="8911687" cy="562138"/>
          </a:xfrm>
        </p:spPr>
        <p:txBody>
          <a:bodyPr>
            <a:noAutofit/>
          </a:bodyPr>
          <a:lstStyle/>
          <a:p>
            <a:pPr algn="ctr"/>
            <a:r>
              <a:rPr lang="pl-PL" sz="1600" dirty="0">
                <a:solidFill>
                  <a:srgbClr val="00467A"/>
                </a:solidFill>
              </a:rPr>
              <a:t>Termomodernizacja fundamentów </a:t>
            </a:r>
            <a:r>
              <a:rPr lang="pl-PL" sz="1600" dirty="0" smtClean="0">
                <a:solidFill>
                  <a:srgbClr val="00467A"/>
                </a:solidFill>
              </a:rPr>
              <a:t>i </a:t>
            </a:r>
            <a:r>
              <a:rPr lang="pl-PL" sz="1600" dirty="0">
                <a:solidFill>
                  <a:srgbClr val="00467A"/>
                </a:solidFill>
              </a:rPr>
              <a:t>modernizacja piwnic </a:t>
            </a:r>
            <a:r>
              <a:rPr lang="pl-PL" sz="1600" dirty="0" smtClean="0">
                <a:solidFill>
                  <a:srgbClr val="00467A"/>
                </a:solidFill>
              </a:rPr>
              <a:t/>
            </a:r>
            <a:br>
              <a:rPr lang="pl-PL" sz="1600" dirty="0" smtClean="0">
                <a:solidFill>
                  <a:srgbClr val="00467A"/>
                </a:solidFill>
              </a:rPr>
            </a:br>
            <a:r>
              <a:rPr lang="pl-PL" sz="1600" dirty="0" smtClean="0">
                <a:solidFill>
                  <a:srgbClr val="00467A"/>
                </a:solidFill>
              </a:rPr>
              <a:t>w </a:t>
            </a:r>
            <a:r>
              <a:rPr lang="pl-PL" sz="1600" dirty="0">
                <a:solidFill>
                  <a:srgbClr val="00467A"/>
                </a:solidFill>
              </a:rPr>
              <a:t>budynku Starostwa Powiatowego w Płońsku </a:t>
            </a:r>
            <a:r>
              <a:rPr lang="pl-PL" sz="1600" dirty="0" smtClean="0">
                <a:solidFill>
                  <a:srgbClr val="00467A"/>
                </a:solidFill>
              </a:rPr>
              <a:t>przy </a:t>
            </a:r>
            <a:r>
              <a:rPr lang="pl-PL" sz="1600" dirty="0">
                <a:solidFill>
                  <a:srgbClr val="00467A"/>
                </a:solidFill>
              </a:rPr>
              <a:t>ul. Płockiej 39</a:t>
            </a:r>
            <a:endParaRPr lang="pl-PL" sz="1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5" y="963827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We wnioskach autor opracowania stwierdza, że przyczyną nadmiernego zawilgocenia ścian </a:t>
            </a:r>
            <a:r>
              <a:rPr lang="pl-PL" dirty="0" smtClean="0"/>
              <a:t>jest:</a:t>
            </a:r>
          </a:p>
          <a:p>
            <a:r>
              <a:rPr lang="pl-PL" dirty="0" smtClean="0"/>
              <a:t>nieskuteczna </a:t>
            </a:r>
            <a:r>
              <a:rPr lang="pl-PL" dirty="0"/>
              <a:t>izolacja przeciwwilgociowa pionowa ścian, natomiast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posadzkach brak izolacji </a:t>
            </a:r>
            <a:r>
              <a:rPr lang="pl-PL" dirty="0" smtClean="0"/>
              <a:t>poziomej; </a:t>
            </a:r>
          </a:p>
          <a:p>
            <a:r>
              <a:rPr lang="pl-PL" dirty="0" smtClean="0"/>
              <a:t>brak ocieplenia </a:t>
            </a:r>
            <a:r>
              <a:rPr lang="pl-PL" dirty="0"/>
              <a:t>ścian </a:t>
            </a:r>
            <a:r>
              <a:rPr lang="pl-PL" dirty="0" smtClean="0"/>
              <a:t>piwnicznych;</a:t>
            </a:r>
          </a:p>
          <a:p>
            <a:r>
              <a:rPr lang="pl-PL" dirty="0" smtClean="0"/>
              <a:t>odprowadzanie wód opadowych </a:t>
            </a:r>
            <a:r>
              <a:rPr lang="pl-PL" dirty="0"/>
              <a:t>z dachu </a:t>
            </a:r>
            <a:r>
              <a:rPr lang="pl-PL" dirty="0" smtClean="0"/>
              <a:t>bezpośrednio </a:t>
            </a:r>
            <a:r>
              <a:rPr lang="pl-PL" dirty="0"/>
              <a:t>na przyległy do budynku chodnik; </a:t>
            </a:r>
            <a:endParaRPr lang="pl-PL" dirty="0" smtClean="0"/>
          </a:p>
          <a:p>
            <a:r>
              <a:rPr lang="pl-PL" dirty="0" smtClean="0"/>
              <a:t>brak skutecznej </a:t>
            </a:r>
            <a:r>
              <a:rPr lang="pl-PL" dirty="0"/>
              <a:t>i wydajnej </a:t>
            </a:r>
            <a:r>
              <a:rPr lang="pl-PL" dirty="0" smtClean="0"/>
              <a:t>wentylacji w piwnicach.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40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221</Words>
  <Application>Microsoft Office PowerPoint</Application>
  <PresentationFormat>Panoramiczny</PresentationFormat>
  <Paragraphs>55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Smuga</vt:lpstr>
      <vt:lpstr>Termomodernizacja fundamentów i modernizacja piwnic  w budynku Starostwa Powiatowego w Płońsku 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  <vt:lpstr>Termomodernizacja fundamentów i modernizacja piwnic  w budynku Starostwa Powiatowego w Płońsku przy ul. Płockiej 39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Termomodernizacja fundamentów  i modernizacja piwnic w budynku Starostwa Powiatowego w Płońsku  przy ul. Płockiej 39</dc:title>
  <dc:creator>Katarzyna Koper</dc:creator>
  <cp:lastModifiedBy>Barbara Rudzińska</cp:lastModifiedBy>
  <cp:revision>13</cp:revision>
  <dcterms:created xsi:type="dcterms:W3CDTF">2022-04-27T06:53:10Z</dcterms:created>
  <dcterms:modified xsi:type="dcterms:W3CDTF">2022-04-27T09:14:32Z</dcterms:modified>
</cp:coreProperties>
</file>