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  <p:sldMasterId id="2147483668" r:id="rId2"/>
  </p:sldMasterIdLst>
  <p:sldIdLst>
    <p:sldId id="272" r:id="rId3"/>
    <p:sldId id="30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27" r:id="rId14"/>
    <p:sldId id="328" r:id="rId15"/>
    <p:sldId id="300" r:id="rId16"/>
    <p:sldId id="329" r:id="rId17"/>
    <p:sldId id="263" r:id="rId18"/>
    <p:sldId id="259" r:id="rId19"/>
    <p:sldId id="260" r:id="rId20"/>
    <p:sldId id="269" r:id="rId21"/>
    <p:sldId id="281" r:id="rId22"/>
    <p:sldId id="280" r:id="rId23"/>
    <p:sldId id="282" r:id="rId24"/>
    <p:sldId id="285" r:id="rId25"/>
    <p:sldId id="284" r:id="rId26"/>
    <p:sldId id="283" r:id="rId27"/>
    <p:sldId id="286" r:id="rId28"/>
    <p:sldId id="312" r:id="rId29"/>
    <p:sldId id="322" r:id="rId30"/>
    <p:sldId id="313" r:id="rId31"/>
    <p:sldId id="275" r:id="rId32"/>
    <p:sldId id="311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4" r:id="rId41"/>
    <p:sldId id="325" r:id="rId42"/>
    <p:sldId id="326" r:id="rId43"/>
    <p:sldId id="323" r:id="rId4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82109899446498E-2"/>
          <c:y val="3.7846397466349962E-2"/>
          <c:w val="0.91028671256808136"/>
          <c:h val="0.7922274798785543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Powiat Płońsk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Arkusz1!$A$3:$A$12</c:f>
              <c:strCache>
                <c:ptCount val="10"/>
                <c:pt idx="0">
                  <c:v>XII 2013</c:v>
                </c:pt>
                <c:pt idx="1">
                  <c:v>XII 2014</c:v>
                </c:pt>
                <c:pt idx="2">
                  <c:v>XII 2015</c:v>
                </c:pt>
                <c:pt idx="3">
                  <c:v>XII 2016</c:v>
                </c:pt>
                <c:pt idx="4">
                  <c:v>XII 2017</c:v>
                </c:pt>
                <c:pt idx="5">
                  <c:v>XII 2018</c:v>
                </c:pt>
                <c:pt idx="6">
                  <c:v>XII 2019</c:v>
                </c:pt>
                <c:pt idx="7">
                  <c:v>XII 2020</c:v>
                </c:pt>
                <c:pt idx="8">
                  <c:v>XII 2021</c:v>
                </c:pt>
                <c:pt idx="9">
                  <c:v>IV 2022</c:v>
                </c:pt>
              </c:strCache>
            </c:strRef>
          </c:cat>
          <c:val>
            <c:numRef>
              <c:f>Arkusz1!$B$3:$B$12</c:f>
              <c:numCache>
                <c:formatCode>General</c:formatCode>
                <c:ptCount val="10"/>
                <c:pt idx="0">
                  <c:v>18.3</c:v>
                </c:pt>
                <c:pt idx="1">
                  <c:v>16.399999999999999</c:v>
                </c:pt>
                <c:pt idx="2">
                  <c:v>14.5</c:v>
                </c:pt>
                <c:pt idx="3">
                  <c:v>12.6</c:v>
                </c:pt>
                <c:pt idx="4">
                  <c:v>10.5</c:v>
                </c:pt>
                <c:pt idx="5">
                  <c:v>10.4</c:v>
                </c:pt>
                <c:pt idx="6">
                  <c:v>9.1</c:v>
                </c:pt>
                <c:pt idx="7">
                  <c:v>10.7</c:v>
                </c:pt>
                <c:pt idx="8">
                  <c:v>9.3000000000000007</c:v>
                </c:pt>
                <c:pt idx="9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C3-440F-951F-13F47E8C4BD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Województwo Mazowieckie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Arkusz1!$A$3:$A$12</c:f>
              <c:strCache>
                <c:ptCount val="10"/>
                <c:pt idx="0">
                  <c:v>XII 2013</c:v>
                </c:pt>
                <c:pt idx="1">
                  <c:v>XII 2014</c:v>
                </c:pt>
                <c:pt idx="2">
                  <c:v>XII 2015</c:v>
                </c:pt>
                <c:pt idx="3">
                  <c:v>XII 2016</c:v>
                </c:pt>
                <c:pt idx="4">
                  <c:v>XII 2017</c:v>
                </c:pt>
                <c:pt idx="5">
                  <c:v>XII 2018</c:v>
                </c:pt>
                <c:pt idx="6">
                  <c:v>XII 2019</c:v>
                </c:pt>
                <c:pt idx="7">
                  <c:v>XII 2020</c:v>
                </c:pt>
                <c:pt idx="8">
                  <c:v>XII 2021</c:v>
                </c:pt>
                <c:pt idx="9">
                  <c:v>IV 2022</c:v>
                </c:pt>
              </c:strCache>
            </c:strRef>
          </c:cat>
          <c:val>
            <c:numRef>
              <c:f>Arkusz1!$C$3:$C$12</c:f>
              <c:numCache>
                <c:formatCode>General</c:formatCode>
                <c:ptCount val="10"/>
                <c:pt idx="0">
                  <c:v>11</c:v>
                </c:pt>
                <c:pt idx="1">
                  <c:v>9.8000000000000007</c:v>
                </c:pt>
                <c:pt idx="2">
                  <c:v>8.4</c:v>
                </c:pt>
                <c:pt idx="3">
                  <c:v>7.2</c:v>
                </c:pt>
                <c:pt idx="4">
                  <c:v>5.6</c:v>
                </c:pt>
                <c:pt idx="5">
                  <c:v>4.9000000000000004</c:v>
                </c:pt>
                <c:pt idx="6">
                  <c:v>4.4000000000000004</c:v>
                </c:pt>
                <c:pt idx="7">
                  <c:v>5.2</c:v>
                </c:pt>
                <c:pt idx="8">
                  <c:v>4.5999999999999996</c:v>
                </c:pt>
                <c:pt idx="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C3-440F-951F-13F47E8C4BD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Kraj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Arkusz1!$A$3:$A$12</c:f>
              <c:strCache>
                <c:ptCount val="10"/>
                <c:pt idx="0">
                  <c:v>XII 2013</c:v>
                </c:pt>
                <c:pt idx="1">
                  <c:v>XII 2014</c:v>
                </c:pt>
                <c:pt idx="2">
                  <c:v>XII 2015</c:v>
                </c:pt>
                <c:pt idx="3">
                  <c:v>XII 2016</c:v>
                </c:pt>
                <c:pt idx="4">
                  <c:v>XII 2017</c:v>
                </c:pt>
                <c:pt idx="5">
                  <c:v>XII 2018</c:v>
                </c:pt>
                <c:pt idx="6">
                  <c:v>XII 2019</c:v>
                </c:pt>
                <c:pt idx="7">
                  <c:v>XII 2020</c:v>
                </c:pt>
                <c:pt idx="8">
                  <c:v>XII 2021</c:v>
                </c:pt>
                <c:pt idx="9">
                  <c:v>IV 2022</c:v>
                </c:pt>
              </c:strCache>
            </c:strRef>
          </c:cat>
          <c:val>
            <c:numRef>
              <c:f>Arkusz1!$D$3:$D$12</c:f>
              <c:numCache>
                <c:formatCode>General</c:formatCode>
                <c:ptCount val="10"/>
                <c:pt idx="0">
                  <c:v>13.4</c:v>
                </c:pt>
                <c:pt idx="1">
                  <c:v>11.5</c:v>
                </c:pt>
                <c:pt idx="2">
                  <c:v>9.8000000000000007</c:v>
                </c:pt>
                <c:pt idx="3">
                  <c:v>8.3000000000000007</c:v>
                </c:pt>
                <c:pt idx="4">
                  <c:v>6.6</c:v>
                </c:pt>
                <c:pt idx="5">
                  <c:v>5.8</c:v>
                </c:pt>
                <c:pt idx="6">
                  <c:v>5.2</c:v>
                </c:pt>
                <c:pt idx="7">
                  <c:v>6.2</c:v>
                </c:pt>
                <c:pt idx="8">
                  <c:v>5.4</c:v>
                </c:pt>
                <c:pt idx="9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C3-440F-951F-13F47E8C4B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4221456"/>
        <c:axId val="404218712"/>
      </c:lineChart>
      <c:catAx>
        <c:axId val="4042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218712"/>
        <c:crosses val="autoZero"/>
        <c:auto val="1"/>
        <c:lblAlgn val="ctr"/>
        <c:lblOffset val="100"/>
        <c:noMultiLvlLbl val="0"/>
      </c:catAx>
      <c:valAx>
        <c:axId val="40421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22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5039281823881535E-3"/>
          <c:w val="1"/>
          <c:h val="0.715549531875623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9"/>
          <c:dPt>
            <c:idx val="0"/>
            <c:bubble3D val="0"/>
            <c:explosion val="4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F8-49E1-B37E-C564F255E7CC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F8-49E1-B37E-C564F255E7CC}"/>
              </c:ext>
            </c:extLst>
          </c:dPt>
          <c:dLbls>
            <c:dLbl>
              <c:idx val="1"/>
              <c:layout>
                <c:manualLayout>
                  <c:x val="-9.3043009088684583E-2"/>
                  <c:y val="1.3121409822129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F8-49E1-B37E-C564F255E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ilość złożónych wniosków o wydanie zezwolenia na pracę sezonową</c:v>
                </c:pt>
                <c:pt idx="1">
                  <c:v>Ilość wydanych zezwoleń na pracę sezonową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2"/>
                <c:pt idx="0">
                  <c:v>14820</c:v>
                </c:pt>
                <c:pt idx="1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F8-49E1-B37E-C564F255E7C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Ilość złożonych powiadomień o powierzeniu pracy obywatelom Ukrainy: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9798112"/>
        <c:axId val="409800464"/>
      </c:barChart>
      <c:catAx>
        <c:axId val="4097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9800464"/>
        <c:crosses val="autoZero"/>
        <c:auto val="1"/>
        <c:lblAlgn val="ctr"/>
        <c:lblOffset val="100"/>
        <c:noMultiLvlLbl val="0"/>
      </c:catAx>
      <c:valAx>
        <c:axId val="40980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0979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złożonych powiadomień o powierzeniu pracy obywatelom Ukrainy: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BCD-4485-937D-4D3E2D39BD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CD-4485-937D-4D3E2D39BD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CD-4485-937D-4D3E2D39BD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BCD-4485-937D-4D3E2D39BD8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CD-4485-937D-4D3E2D39BD81}"/>
                </c:ext>
              </c:extLst>
            </c:dLbl>
            <c:dLbl>
              <c:idx val="1"/>
              <c:layout>
                <c:manualLayout>
                  <c:x val="-1.539621107731487E-2"/>
                  <c:y val="-8.593650196768675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2193042036727"/>
                      <c:h val="8.0607511204253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CD-4485-937D-4D3E2D39BD8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CD-4485-937D-4D3E2D39BD8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CD-4485-937D-4D3E2D39BD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15.05.2022 r.</c:v>
                </c:pt>
                <c:pt idx="1">
                  <c:v>od 17.05-31.05.2022 r.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1704</c:v>
                </c:pt>
                <c:pt idx="1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D-4485-937D-4D3E2D39BD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0.34656</cdr:x>
      <cdr:y>0.11623</cdr:y>
    </cdr:from>
    <cdr:to>
      <cdr:x>0.45642</cdr:x>
      <cdr:y>0.16259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0322CF3A-ACB2-C16A-A036-A1B5BBC253D4}"/>
            </a:ext>
          </a:extLst>
        </cdr:cNvPr>
        <cdr:cNvSpPr txBox="1"/>
      </cdr:nvSpPr>
      <cdr:spPr>
        <a:xfrm xmlns:a="http://schemas.openxmlformats.org/drawingml/2006/main">
          <a:off x="3074796" y="604607"/>
          <a:ext cx="974690" cy="241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 dirty="0">
              <a:solidFill>
                <a:srgbClr val="FF0000"/>
              </a:solidFill>
            </a:rPr>
            <a:t>511</a:t>
          </a:r>
        </a:p>
      </cdr:txBody>
    </cdr:sp>
  </cdr:relSizeAnchor>
  <cdr:relSizeAnchor xmlns:cdr="http://schemas.openxmlformats.org/drawingml/2006/chartDrawing">
    <cdr:from>
      <cdr:x>0.62064</cdr:x>
      <cdr:y>0.84643</cdr:y>
    </cdr:from>
    <cdr:to>
      <cdr:x>0.72371</cdr:x>
      <cdr:y>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47D95C56-2888-2C93-C386-164F0BB6ECBE}"/>
            </a:ext>
          </a:extLst>
        </cdr:cNvPr>
        <cdr:cNvSpPr txBox="1"/>
      </cdr:nvSpPr>
      <cdr:spPr>
        <a:xfrm xmlns:a="http://schemas.openxmlformats.org/drawingml/2006/main">
          <a:off x="5506497" y="4402884"/>
          <a:ext cx="914400" cy="79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0.64178</cdr:x>
      <cdr:y>0.83645</cdr:y>
    </cdr:from>
    <cdr:to>
      <cdr:x>0.75164</cdr:x>
      <cdr:y>0.88281</cdr:y>
    </cdr:to>
    <cdr:sp macro="" textlink="">
      <cdr:nvSpPr>
        <cdr:cNvPr id="4" name="pole tekstowe 1">
          <a:extLst xmlns:a="http://schemas.openxmlformats.org/drawingml/2006/main">
            <a:ext uri="{FF2B5EF4-FFF2-40B4-BE49-F238E27FC236}">
              <a16:creationId xmlns:a16="http://schemas.microsoft.com/office/drawing/2014/main" id="{9D92B81F-E64C-03AC-DA0B-5B94775F9EB8}"/>
            </a:ext>
          </a:extLst>
        </cdr:cNvPr>
        <cdr:cNvSpPr txBox="1"/>
      </cdr:nvSpPr>
      <cdr:spPr>
        <a:xfrm xmlns:a="http://schemas.openxmlformats.org/drawingml/2006/main">
          <a:off x="5694066" y="4350967"/>
          <a:ext cx="974690" cy="241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dirty="0">
              <a:solidFill>
                <a:srgbClr val="FF0000"/>
              </a:solidFill>
            </a:rPr>
            <a:t>14 820</a:t>
          </a:r>
          <a:endParaRPr lang="pl-PL" sz="11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7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1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0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9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5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9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8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4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27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6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0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90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61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AFA3-FD29-4244-98AE-E1EFAB8441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C7A314-3302-41CF-8197-B5C3AE988FE8}" type="slidenum">
              <a:rPr lang="pl-PL" smtClean="0">
                <a:solidFill>
                  <a:srgbClr val="90C226"/>
                </a:solidFill>
              </a:rPr>
              <a:pPr/>
              <a:t>‹#›</a:t>
            </a:fld>
            <a:endParaRPr lang="pl-P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688756" y="4720281"/>
            <a:ext cx="802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Bieżąca działalność Powiatowego Urzędu Pracy w Płońsku </a:t>
            </a:r>
          </a:p>
          <a:p>
            <a:r>
              <a:rPr lang="pl-PL" dirty="0"/>
              <a:t>za okres od 01.01.2022 do 31.05.2022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" y="991052"/>
            <a:ext cx="9656901" cy="243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77" y="279785"/>
            <a:ext cx="829128" cy="53039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292" y="279785"/>
            <a:ext cx="1292464" cy="60965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91" y="316364"/>
            <a:ext cx="1469263" cy="5730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98" y="224916"/>
            <a:ext cx="126198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0B787-006D-4AF5-9008-4A05C729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80969"/>
          </a:xfrm>
        </p:spPr>
        <p:txBody>
          <a:bodyPr>
            <a:noAutofit/>
          </a:bodyPr>
          <a:lstStyle/>
          <a:p>
            <a:r>
              <a:rPr lang="pl-PL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Bezrobotni wyłączeni z ewidencji (odpływ)</a:t>
            </a:r>
            <a:br>
              <a:rPr lang="pl-P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07CC2F-98CB-466C-A079-C204E55C2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728" y="1157682"/>
          <a:ext cx="8363824" cy="4628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312">
                  <a:extLst>
                    <a:ext uri="{9D8B030D-6E8A-4147-A177-3AD203B41FA5}">
                      <a16:colId xmlns:a16="http://schemas.microsoft.com/office/drawing/2014/main" val="376168218"/>
                    </a:ext>
                  </a:extLst>
                </a:gridCol>
                <a:gridCol w="1112566">
                  <a:extLst>
                    <a:ext uri="{9D8B030D-6E8A-4147-A177-3AD203B41FA5}">
                      <a16:colId xmlns:a16="http://schemas.microsoft.com/office/drawing/2014/main" val="2995099836"/>
                    </a:ext>
                  </a:extLst>
                </a:gridCol>
                <a:gridCol w="934031">
                  <a:extLst>
                    <a:ext uri="{9D8B030D-6E8A-4147-A177-3AD203B41FA5}">
                      <a16:colId xmlns:a16="http://schemas.microsoft.com/office/drawing/2014/main" val="2034769833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3823922973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3853719358"/>
                    </a:ext>
                  </a:extLst>
                </a:gridCol>
                <a:gridCol w="1401047">
                  <a:extLst>
                    <a:ext uri="{9D8B030D-6E8A-4147-A177-3AD203B41FA5}">
                      <a16:colId xmlns:a16="http://schemas.microsoft.com/office/drawing/2014/main" val="1089830848"/>
                    </a:ext>
                  </a:extLst>
                </a:gridCol>
              </a:tblGrid>
              <a:tr h="480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Wyszczególnienie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I - V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2021 r.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Udział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%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I -V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2022 r.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Udział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%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Dynamika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2021 r.=100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 anchor="ctr"/>
                </a:tc>
                <a:extLst>
                  <a:ext uri="{0D108BD9-81ED-4DB2-BD59-A6C34878D82A}">
                    <a16:rowId xmlns:a16="http://schemas.microsoft.com/office/drawing/2014/main" val="749300946"/>
                  </a:ext>
                </a:extLst>
              </a:tr>
              <a:tr h="4125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Wyłączeni z ewidencji ogółem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1) podjęcie pracy:</a:t>
                      </a:r>
                      <a:endParaRPr lang="pl-P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100" dirty="0">
                          <a:effectLst/>
                        </a:rPr>
                        <a:t>niesubsydiowane</a:t>
                      </a:r>
                      <a:endParaRPr lang="pl-P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100" dirty="0">
                          <a:effectLst/>
                        </a:rPr>
                        <a:t>subsydiowane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2) niepotwierdzenie  gotowości do podjęcia pracy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3) rezygnacja ze statusu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4) nabycie praw rentowych</a:t>
                      </a:r>
                      <a:r>
                        <a:rPr lang="pl-PL" sz="900" dirty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i emerytalnych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5)  rozpoczęcia szkolenia ( w tym bon)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6)  rozpoczęcie stażu  </a:t>
                      </a:r>
                      <a:r>
                        <a:rPr lang="pl-PL" sz="900" dirty="0">
                          <a:effectLst/>
                        </a:rPr>
                        <a:t>(</a:t>
                      </a:r>
                      <a:r>
                        <a:rPr lang="pl-PL" sz="1100" dirty="0">
                          <a:effectLst/>
                        </a:rPr>
                        <a:t>w tym bon)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7) prace społecznie użyteczne  w tym PAI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8) odmowa podjęcia pracy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9) inne przyczyny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1237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903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765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138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8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100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14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5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128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100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73,0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84,7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15,3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1,4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3,3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0,6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8,1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1,1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0,4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10,3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1502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828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603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225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314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62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26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91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11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10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129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100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55,1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72,8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27,2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20,9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6,1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0,7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0,7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8,6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121,4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91,7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78,8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163,0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1495,2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364,7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75,6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325,0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91,0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78,6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 200,0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100,8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:a16="http://schemas.microsoft.com/office/drawing/2014/main" val="209537344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F082B0A-F29D-4DA5-8F12-3DA5C2A07F86}"/>
              </a:ext>
            </a:extLst>
          </p:cNvPr>
          <p:cNvSpPr txBox="1"/>
          <p:nvPr/>
        </p:nvSpPr>
        <p:spPr>
          <a:xfrm rot="10800000" flipV="1">
            <a:off x="100667" y="5937734"/>
            <a:ext cx="5008227" cy="254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Źródło: Powiatowy Urząd Pracy w Płońsku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2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3E8AB-7D5C-4F22-A991-1C5A14AA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132514"/>
            <a:ext cx="8596668" cy="4908850"/>
          </a:xfrm>
        </p:spPr>
        <p:txBody>
          <a:bodyPr/>
          <a:lstStyle/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wynika z powyższej tabeli ponad 50 % bezrobotnych zostało wyłączonych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ewidencji z powodu podjęcia pracy. 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badanym okresie zmalała liczba osób wyłączonych z ewidencji z powodu podjęcia pracy o 8,3 %. 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Wśród bezrobotnych, którzy zostali wyłączeni z ewidencji z powodu podjęcia pracy    w 2022 r. większość to osoby zatrudnione na niesubsydiowanych miejscach pracy – ponad 70 %. 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2022 r. odnotowano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prawie 15 krotny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wzrost liczby osób wyłączonych z ewidencji bezrobotnych z powodu niestawienia w wyznaczonym terminie w porównaniu do analogicznego okresu roku 2021. Wynika to z faktu iż od marca 2020 r. do września 2021 r. z powodu pandemii COVID-19 ograniczono wyrejestrowania z powodu niestawienia w wyznaczonym terminie, gdyż wprowadzono możliwości telefonicznego potwierdzania gotowości do podjęcia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20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CDE08-6D6E-4D7E-8008-84B85BF4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72580"/>
          </a:xfrm>
        </p:spPr>
        <p:txBody>
          <a:bodyPr>
            <a:normAutofit/>
          </a:bodyPr>
          <a:lstStyle/>
          <a:p>
            <a:r>
              <a:rPr lang="pl-P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Poziom bezrobocia w gminach powiatu płońskiego</a:t>
            </a:r>
            <a:endParaRPr lang="pl-PL" sz="2400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5D4FBB1-70C7-4E80-B961-FD7EAD7F1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5" y="1182848"/>
          <a:ext cx="7468376" cy="4832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366">
                  <a:extLst>
                    <a:ext uri="{9D8B030D-6E8A-4147-A177-3AD203B41FA5}">
                      <a16:colId xmlns:a16="http://schemas.microsoft.com/office/drawing/2014/main" val="2261907135"/>
                    </a:ext>
                  </a:extLst>
                </a:gridCol>
                <a:gridCol w="1173785">
                  <a:extLst>
                    <a:ext uri="{9D8B030D-6E8A-4147-A177-3AD203B41FA5}">
                      <a16:colId xmlns:a16="http://schemas.microsoft.com/office/drawing/2014/main" val="3993157261"/>
                    </a:ext>
                  </a:extLst>
                </a:gridCol>
                <a:gridCol w="639630">
                  <a:extLst>
                    <a:ext uri="{9D8B030D-6E8A-4147-A177-3AD203B41FA5}">
                      <a16:colId xmlns:a16="http://schemas.microsoft.com/office/drawing/2014/main" val="1358988519"/>
                    </a:ext>
                  </a:extLst>
                </a:gridCol>
                <a:gridCol w="853593">
                  <a:extLst>
                    <a:ext uri="{9D8B030D-6E8A-4147-A177-3AD203B41FA5}">
                      <a16:colId xmlns:a16="http://schemas.microsoft.com/office/drawing/2014/main" val="1730961543"/>
                    </a:ext>
                  </a:extLst>
                </a:gridCol>
                <a:gridCol w="853593">
                  <a:extLst>
                    <a:ext uri="{9D8B030D-6E8A-4147-A177-3AD203B41FA5}">
                      <a16:colId xmlns:a16="http://schemas.microsoft.com/office/drawing/2014/main" val="120893623"/>
                    </a:ext>
                  </a:extLst>
                </a:gridCol>
                <a:gridCol w="639630">
                  <a:extLst>
                    <a:ext uri="{9D8B030D-6E8A-4147-A177-3AD203B41FA5}">
                      <a16:colId xmlns:a16="http://schemas.microsoft.com/office/drawing/2014/main" val="2086338883"/>
                    </a:ext>
                  </a:extLst>
                </a:gridCol>
                <a:gridCol w="853593">
                  <a:extLst>
                    <a:ext uri="{9D8B030D-6E8A-4147-A177-3AD203B41FA5}">
                      <a16:colId xmlns:a16="http://schemas.microsoft.com/office/drawing/2014/main" val="1410893266"/>
                    </a:ext>
                  </a:extLst>
                </a:gridCol>
                <a:gridCol w="853593">
                  <a:extLst>
                    <a:ext uri="{9D8B030D-6E8A-4147-A177-3AD203B41FA5}">
                      <a16:colId xmlns:a16="http://schemas.microsoft.com/office/drawing/2014/main" val="2402537990"/>
                    </a:ext>
                  </a:extLst>
                </a:gridCol>
                <a:gridCol w="853593">
                  <a:extLst>
                    <a:ext uri="{9D8B030D-6E8A-4147-A177-3AD203B41FA5}">
                      <a16:colId xmlns:a16="http://schemas.microsoft.com/office/drawing/2014/main" val="3038725824"/>
                    </a:ext>
                  </a:extLst>
                </a:gridCol>
              </a:tblGrid>
              <a:tr h="20575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3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3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Lp.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3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Gmina /Miasto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 dirty="0">
                          <a:effectLst/>
                        </a:rPr>
                        <a:t>maj 2021 r.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 dirty="0">
                          <a:effectLst/>
                        </a:rPr>
                        <a:t>maj 2022 r.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Dynamika</a:t>
                      </a:r>
                      <a:endParaRPr lang="pl-PL" sz="13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Kol. 6:3</a:t>
                      </a:r>
                      <a:endParaRPr lang="pl-PL" sz="13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w %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2178672198"/>
                  </a:ext>
                </a:extLst>
              </a:tr>
              <a:tr h="2046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ogółem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w tym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ogółem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w tym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44773"/>
                  </a:ext>
                </a:extLst>
              </a:tr>
              <a:tr h="448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kobiety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z prawem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kobiety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00">
                          <a:effectLst/>
                        </a:rPr>
                        <a:t>z prawem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92726"/>
                  </a:ext>
                </a:extLst>
              </a:tr>
              <a:tr h="332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183262451"/>
                  </a:ext>
                </a:extLst>
              </a:tr>
              <a:tr h="84558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Gmina Raciąż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291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267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91,8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111658132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Joniec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91,6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577891153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Dzierzążnia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144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130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69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23825" algn="l"/>
                          <a:tab pos="360680" algn="ctr"/>
                        </a:tabLst>
                      </a:pPr>
                      <a:r>
                        <a:rPr lang="pl-PL" sz="1100" dirty="0">
                          <a:effectLst/>
                        </a:rPr>
                        <a:t>90,3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473678005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Naruszewo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251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146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226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137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90,0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01795218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Czerwińsk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259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223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86,1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1359509247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Miasto Raciąż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244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144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82,4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1604170176"/>
                  </a:ext>
                </a:extLst>
              </a:tr>
              <a:tr h="276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Baboszewo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402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328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179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81,6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0063974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Miasto Płońsk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1068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522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166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863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462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159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80,8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392062657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Sochocin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147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212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80,0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40288635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Gmina Płońsk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442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233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82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347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196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78,5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4255379733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Nowe Miasto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238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186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78,2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2084427491"/>
                  </a:ext>
                </a:extLst>
              </a:tr>
              <a:tr h="454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Załuski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208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113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97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26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76,9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84" marR="40184" marT="0" marB="0"/>
                </a:tc>
                <a:extLst>
                  <a:ext uri="{0D108BD9-81ED-4DB2-BD59-A6C34878D82A}">
                    <a16:rowId xmlns:a16="http://schemas.microsoft.com/office/drawing/2014/main" val="58291179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5481799-5AED-4974-8997-C1E23CAC8334}"/>
              </a:ext>
            </a:extLst>
          </p:cNvPr>
          <p:cNvSpPr txBox="1"/>
          <p:nvPr/>
        </p:nvSpPr>
        <p:spPr>
          <a:xfrm rot="10800000" flipV="1">
            <a:off x="149722" y="5800203"/>
            <a:ext cx="6484689" cy="254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l-PL" sz="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Źródło: Powiatowy Urząd Pracy w Płońsku</a:t>
            </a:r>
            <a:endParaRPr lang="pl-PL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0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DEDE5-8E48-4E5B-B7A3-43ACD972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95244"/>
            <a:ext cx="8391164" cy="4246119"/>
          </a:xfrm>
        </p:spPr>
        <p:txBody>
          <a:bodyPr/>
          <a:lstStyle/>
          <a:p>
            <a:pPr algn="just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Analizując poziom bezrobocia w poszczególnych gminach powiatu płońskiego we wszystkich gminach odnotowano spadek liczby bezrobotnych. 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Największy spadek nastąpił w gminie Załuski  o 23,1 %, w gminie Nowe Miasto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21,8 % oraz w gminie Płońsk o 21,5 %.</a:t>
            </a: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Najmniejszy spadek odnotowano w gminie Raciąż o 8,2 % oraz w gminie Joniec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8,4 %.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5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57973D-2C14-431C-A28B-88B384E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6194"/>
          </a:xfrm>
        </p:spPr>
        <p:txBody>
          <a:bodyPr>
            <a:normAutofit/>
          </a:bodyPr>
          <a:lstStyle/>
          <a:p>
            <a:r>
              <a:rPr lang="pl-PL" sz="2400" b="1" i="1" dirty="0">
                <a:solidFill>
                  <a:schemeClr val="tx1"/>
                </a:solidFill>
              </a:rPr>
              <a:t>Wydane decyzje i złożone odwołania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A693A19-82CB-4B18-956D-E5A353445E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231" y="1635853"/>
          <a:ext cx="7667537" cy="313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0831">
                  <a:extLst>
                    <a:ext uri="{9D8B030D-6E8A-4147-A177-3AD203B41FA5}">
                      <a16:colId xmlns:a16="http://schemas.microsoft.com/office/drawing/2014/main" val="3921949977"/>
                    </a:ext>
                  </a:extLst>
                </a:gridCol>
                <a:gridCol w="1652472">
                  <a:extLst>
                    <a:ext uri="{9D8B030D-6E8A-4147-A177-3AD203B41FA5}">
                      <a16:colId xmlns:a16="http://schemas.microsoft.com/office/drawing/2014/main" val="3206618973"/>
                    </a:ext>
                  </a:extLst>
                </a:gridCol>
                <a:gridCol w="1824234">
                  <a:extLst>
                    <a:ext uri="{9D8B030D-6E8A-4147-A177-3AD203B41FA5}">
                      <a16:colId xmlns:a16="http://schemas.microsoft.com/office/drawing/2014/main" val="2124148449"/>
                    </a:ext>
                  </a:extLst>
                </a:gridCol>
              </a:tblGrid>
              <a:tr h="872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Wyszczególnienie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I – V 2021 r.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I - V 2022 r.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43398642"/>
                  </a:ext>
                </a:extLst>
              </a:tr>
              <a:tr h="22649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pl-PL" sz="1200" dirty="0">
                          <a:effectLst/>
                        </a:rPr>
                        <a:t>Wydane decyzje ogółem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endParaRPr lang="pl-PL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pl-PL" sz="1200" dirty="0">
                          <a:effectLst/>
                        </a:rPr>
                        <a:t>Złożone odwołania od wydanych decyzji </a:t>
                      </a:r>
                      <a:endParaRPr lang="pl-PL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z tego:</a:t>
                      </a:r>
                      <a:endParaRPr lang="pl-PL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- uchylone decyzje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3454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3864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254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52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26076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Bieżące informacje dotyczące Obywateli Ukrainy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dzień 07.06.2022 r. zarejestrowano 74 Obywateli Ukrainy, w tym: </a:t>
            </a:r>
          </a:p>
          <a:p>
            <a:pPr marL="0" indent="0">
              <a:buNone/>
            </a:pPr>
            <a:r>
              <a:rPr lang="pl-PL" dirty="0"/>
              <a:t>     - 69 kobiet i 5 mężczyzn</a:t>
            </a:r>
          </a:p>
          <a:p>
            <a:pPr marL="0" indent="0">
              <a:buNone/>
            </a:pPr>
            <a:r>
              <a:rPr lang="pl-PL" dirty="0"/>
              <a:t>     - 66 to osoby powyżej 30 lat i 8 osób poniżej 30 lat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Zarejestrowani Obywatele Ukrainy przed przybyciem do Polski wykonywali  </a:t>
            </a:r>
            <a:br>
              <a:rPr lang="pl-PL" dirty="0"/>
            </a:br>
            <a:r>
              <a:rPr lang="pl-PL" dirty="0"/>
              <a:t> następujące zawody: lekarz (2 osoby), pielęgniarka (2), prawnik (3), sprzedawca (9), fryzjer (5), kucharz – </a:t>
            </a:r>
            <a:r>
              <a:rPr lang="pl-PL"/>
              <a:t>kelner (6), krawiec (5 </a:t>
            </a:r>
            <a:r>
              <a:rPr lang="pl-PL" dirty="0"/>
              <a:t>), </a:t>
            </a:r>
            <a:r>
              <a:rPr lang="pl-PL"/>
              <a:t>księgowa (10), </a:t>
            </a:r>
            <a:r>
              <a:rPr lang="pl-PL" dirty="0"/>
              <a:t>ekonomista (6), </a:t>
            </a:r>
            <a:r>
              <a:rPr lang="pl-PL"/>
              <a:t>pedagog (5).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48" y="1235676"/>
            <a:ext cx="1077190" cy="7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50789" y="1011188"/>
            <a:ext cx="8822725" cy="12459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I. Usługi rynku pracy 2022</a:t>
            </a:r>
            <a:br>
              <a:rPr lang="pl-PL" dirty="0"/>
            </a:br>
            <a:r>
              <a:rPr lang="pl-PL" sz="2700" dirty="0"/>
              <a:t>1. Pośrednictwo pracy </a:t>
            </a:r>
            <a:br>
              <a:rPr lang="pl-PL" sz="2700" dirty="0"/>
            </a:br>
            <a:r>
              <a:rPr lang="pl-PL" sz="2400" dirty="0"/>
              <a:t>1.1. Obsługa osób bezrobotnych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Podtytuł 2"/>
          <p:cNvSpPr>
            <a:spLocks noGrp="1"/>
          </p:cNvSpPr>
          <p:nvPr>
            <p:ph sz="half" idx="1"/>
          </p:nvPr>
        </p:nvSpPr>
        <p:spPr>
          <a:xfrm>
            <a:off x="288325" y="2627871"/>
            <a:ext cx="9531177" cy="3253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500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Pośrednictwo Pracy dla osób bezrobotnych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doradcy klienta obsłużyli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10149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wizyt osób bezrobotnych i poszukujących pracy, w ramach tych wizyt przeprowadzili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1354</a:t>
            </a:r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kwestionariusze wywiadu dla osób bezrobotnych, opracowali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1367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indywidualnych planów działania.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Pośrednictwo Pracy dla pracodawców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doradcy klienta pozyskali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oferty pracy niesubsydiowanej na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wolne miejsca pracy, jednocześnie nawiązując współpracę z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nowymi pracodawcami. 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0" y="952857"/>
            <a:ext cx="9630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8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7336" y="1004175"/>
            <a:ext cx="8604905" cy="97290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Pośrednictwo Pracy</a:t>
            </a:r>
            <a:br>
              <a:rPr lang="pl-PL" dirty="0"/>
            </a:br>
            <a:r>
              <a:rPr lang="pl-PL" sz="3100" dirty="0"/>
              <a:t>1.2. EURES</a:t>
            </a:r>
          </a:p>
        </p:txBody>
      </p:sp>
      <p:pic>
        <p:nvPicPr>
          <p:cNvPr id="2049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0" y="952857"/>
            <a:ext cx="9630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9026837" cy="417430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Powiatowym Urzędzie Pracy jeden z doradców klienta świadczy usługi EURES (Europejskie Służby Zatrudnienia). </a:t>
            </a:r>
          </a:p>
          <a:p>
            <a:pPr marL="0" indent="0" algn="ctr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ofert pracy EURES wpisanych do rejestru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miejsc pracy w sieci EURES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714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udzielonych informacji na temat warunków życia i pracy w krajach Unii Europejskiej oraz Europejskiego Obszaru Gospodarczego -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91977" y="980334"/>
            <a:ext cx="8565547" cy="10753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Pośrednictwo Pracy</a:t>
            </a:r>
            <a:br>
              <a:rPr lang="pl-PL" dirty="0"/>
            </a:br>
            <a:r>
              <a:rPr lang="pl-PL" sz="3100" dirty="0"/>
              <a:t>1.3. Wydawanie informacji Starosty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sz="half" idx="1"/>
          </p:nvPr>
        </p:nvSpPr>
        <p:spPr>
          <a:xfrm>
            <a:off x="578478" y="2158315"/>
            <a:ext cx="8952699" cy="45555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od 01 stycznia do 31 grudnia 2022 r. wydano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informacje starosty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braku możliwości zaspokojenia potrzeb kadrowych pracodawcy na lokalnym rynku pracy 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786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stanowisk pracy.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występujące stanowiska pracy w ofertach pracy zgłoszonych w celu uzyskania informacji Starosty:</a:t>
            </a:r>
          </a:p>
          <a:p>
            <a:pPr algn="just">
              <a:buFontTx/>
              <a:buChar char="-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Robotnik gospodarczy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 pracy (wymagane języki obce, występujące w ofertach: ukraiński),</a:t>
            </a:r>
          </a:p>
          <a:p>
            <a:pPr algn="just">
              <a:buFontTx/>
              <a:buChar char="-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Pakowacz ręczny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 pracy (wymagane języki obce, występujące w ofertach: ukraiński, uzbecki, nepalski, angielski),</a:t>
            </a:r>
          </a:p>
          <a:p>
            <a:pPr algn="just">
              <a:buFontTx/>
              <a:buChar char="-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Pomocniczy robotnik polowy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 pracy (wymagany język obcy, występujący w ofertach: albański, angielski, uzbecki, turecki, hinduski, nepalski, kazachski).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0" y="952857"/>
            <a:ext cx="9630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7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7336" y="989976"/>
            <a:ext cx="8664372" cy="10282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2. Poradnictwo Zawodowe</a:t>
            </a:r>
            <a:br>
              <a:rPr lang="pl-PL" sz="3200" dirty="0"/>
            </a:br>
            <a:endParaRPr lang="pl-PL" sz="3100" dirty="0"/>
          </a:p>
        </p:txBody>
      </p:sp>
      <p:sp>
        <p:nvSpPr>
          <p:cNvPr id="3" name="Podtytuł 2"/>
          <p:cNvSpPr>
            <a:spLocks noGrp="1"/>
          </p:cNvSpPr>
          <p:nvPr>
            <p:ph sz="half" idx="1"/>
          </p:nvPr>
        </p:nvSpPr>
        <p:spPr>
          <a:xfrm>
            <a:off x="461319" y="2265406"/>
            <a:ext cx="9012194" cy="4464908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Poradnictwo indywidualne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Podstawową metodą pracy doradców zawodowych jest rozmowa doradcza, przebiegająca zgodnie ze ściśle określonymi etapami oraz z wykorzystaniem specyficznych technik.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okresie sprawozdawczym udzielono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porad indywidualnych dla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osób bezrobotnych.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Poradnictwo zawodowe dla młodzieży szkolnej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okresie sprawozdawczym od 01.01.2022 r. do 31.05.2022 r. doradca zawodowy przeprowadził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grupowych informacji zawodowych dla 565 uczniów szkół Powiatu Płońskiego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Spotkania z uczniami odbywały się w ramach 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Pilotażowego programu promocji Doradztwa Zawodowego dla szkół podstawowych i ponadpodstawowych oraz osób niepełnosprawnych w Powiecie Płońskim na lata 2020-2025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49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7863" y="3765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0" y="952857"/>
            <a:ext cx="9630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95791-DD1F-1D9D-73BC-C21A8F10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Stopa bezrobocia w powiecie płońskim na tle kraju i województwa mazowieckiego</a:t>
            </a:r>
            <a:endParaRPr lang="pl-PL" sz="1800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319F64D8-C6F1-8F97-9047-BBBE7C5E79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5428" y="1625600"/>
          <a:ext cx="9637486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4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202725"/>
            <a:ext cx="8310146" cy="66726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3. Szkolenia indywidualne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0043" y="2018269"/>
            <a:ext cx="4401555" cy="4341587"/>
          </a:xfrm>
        </p:spPr>
        <p:txBody>
          <a:bodyPr>
            <a:normAutofit fontScale="62500" lnSpcReduction="20000"/>
          </a:bodyPr>
          <a:lstStyle/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01.01.2022 r. do 31.05.2022 r., do Powiatowego Urzędu Pracy w Płońsku wpłynęło 129 wniosków o skierowanie na szkolenie indywidualne, w tym 4 złożone przez obywatelki Ukrainy. Urząd skierował na ww. formę wsparcia 26 osób bezrobotnych 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1 osobę poszukującą pracy, z czego: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ze środków Funduszu Pracy, angażując środki w wysokości 111 809,91 zł,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ze środków EFS w ramach projektu pn. „Aktywizacja osób w wieku 30 lat i więcej pozostających bez pracy w powiecie płońskim (IV)” realizowanego w ramach RPO WM na lata 2014 -2020, angażując środki w wysokości 6 709,57 zł,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ze środków EFS w ramach projektu pn. „Aktywizacja osób młodych pozostających bez pracy w powiecie płońskim (IV)” realizowanego w ramach POWER 2014-2020, angażując środki w wysokości 12 499,13 zł.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069" y="2240692"/>
            <a:ext cx="3920068" cy="37981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252" y="2028731"/>
            <a:ext cx="5741557" cy="3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956" y="1252152"/>
            <a:ext cx="8596668" cy="80181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4. Krajowy Fundusz Szkoleniowy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956" y="2159405"/>
            <a:ext cx="8596668" cy="469859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KFS jest formą wsparcia finansowego, przeznaczoną na potrzeby związane z kształceniem ustawicznym pracodawców i pracowników w celu uaktualnienia oraz uzupełnienia kwalifikacji zawodowych niezbędnych do funkcjonowania na rynku pracy.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01.01.2022 do 31.05.2022 roku Powiatowy Urząd Pracy w Płońsku finansował działania na rzecz kształcenia ustawicznego pracowników i pracodawców w formie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Krajowego Funduszu Szkoleniowego.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nabór -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wpłynęło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52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wniosków,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zaangażowano środki w wysokości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334 568,80zł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 ramach limitu podstawowego, dofinansowanie otrzymało 17 pracodawców dla 39 pracowników,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nabór -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wpłynęło</a:t>
            </a: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wniosków,</a:t>
            </a: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które są w trakcie realizacji.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Wsparcie w ramach Krajowego Funduszu Szkoleniowego w 2022 r. przyznano ……...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881" y="974337"/>
            <a:ext cx="8516472" cy="10027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II. Instrumenty rynku pracy 2022</a:t>
            </a:r>
            <a:br>
              <a:rPr lang="pl-PL" b="1" dirty="0"/>
            </a:br>
            <a:r>
              <a:rPr lang="pl-PL" b="1" dirty="0"/>
              <a:t>1. LIMITY ŚRODKÓW</a:t>
            </a:r>
            <a:endParaRPr lang="pl-PL" sz="2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62682" y="2373563"/>
            <a:ext cx="9723139" cy="211087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C46C396-45B2-9E2F-25EE-1C3B58C6A352}"/>
              </a:ext>
            </a:extLst>
          </p:cNvPr>
          <p:cNvSpPr txBox="1"/>
          <p:nvPr/>
        </p:nvSpPr>
        <p:spPr>
          <a:xfrm>
            <a:off x="277001" y="4810025"/>
            <a:ext cx="9894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 limit środków rezerwy KFS w wysokości 211 584,15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zł  (decyzja z dn. 28.04.2022 r. WUP-Warszawa znak: ZRP.4080.3.2022.KG) </a:t>
            </a:r>
            <a:endParaRPr lang="pl-PL" sz="1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sz="1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80975" indent="-180975"/>
            <a:r>
              <a:rPr lang="pl-PL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 limit środków Państwowego Funduszu Rehabilitacji Osób Niepełnosprawnych w 2022 r.  na realizację zadań z zakresu rehabilitacji zawodowej w 2022 r. PFRON 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pl-PL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wysokości 60 000,00 zł  (Uchwała Nr L/284/2022 Rady Powiatu Płońskiego z dnia 30 marca 2022)</a:t>
            </a:r>
            <a:r>
              <a:rPr lang="pl-P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33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789" y="1792230"/>
            <a:ext cx="8680879" cy="4544942"/>
          </a:xfrm>
        </p:spPr>
        <p:txBody>
          <a:bodyPr/>
          <a:lstStyle/>
          <a:p>
            <a:pPr marL="0" indent="0">
              <a:buClr>
                <a:srgbClr val="90C226"/>
              </a:buClr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  <a:buFontTx/>
              <a:buChar char="-"/>
            </a:pPr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DADF06F-A1E0-E3E0-20F6-2F54DE0DA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84926"/>
              </p:ext>
            </p:extLst>
          </p:nvPr>
        </p:nvGraphicFramePr>
        <p:xfrm>
          <a:off x="336430" y="1145820"/>
          <a:ext cx="9480430" cy="5311578"/>
        </p:xfrm>
        <a:graphic>
          <a:graphicData uri="http://schemas.openxmlformats.org/drawingml/2006/table">
            <a:tbl>
              <a:tblPr/>
              <a:tblGrid>
                <a:gridCol w="380664">
                  <a:extLst>
                    <a:ext uri="{9D8B030D-6E8A-4147-A177-3AD203B41FA5}">
                      <a16:colId xmlns:a16="http://schemas.microsoft.com/office/drawing/2014/main" val="1827105171"/>
                    </a:ext>
                  </a:extLst>
                </a:gridCol>
                <a:gridCol w="560018">
                  <a:extLst>
                    <a:ext uri="{9D8B030D-6E8A-4147-A177-3AD203B41FA5}">
                      <a16:colId xmlns:a16="http://schemas.microsoft.com/office/drawing/2014/main" val="2457503001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1192153229"/>
                    </a:ext>
                  </a:extLst>
                </a:gridCol>
                <a:gridCol w="1450060">
                  <a:extLst>
                    <a:ext uri="{9D8B030D-6E8A-4147-A177-3AD203B41FA5}">
                      <a16:colId xmlns:a16="http://schemas.microsoft.com/office/drawing/2014/main" val="1762201504"/>
                    </a:ext>
                  </a:extLst>
                </a:gridCol>
                <a:gridCol w="701237">
                  <a:extLst>
                    <a:ext uri="{9D8B030D-6E8A-4147-A177-3AD203B41FA5}">
                      <a16:colId xmlns:a16="http://schemas.microsoft.com/office/drawing/2014/main" val="3627936552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3814957499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3284573157"/>
                    </a:ext>
                  </a:extLst>
                </a:gridCol>
                <a:gridCol w="446541">
                  <a:extLst>
                    <a:ext uri="{9D8B030D-6E8A-4147-A177-3AD203B41FA5}">
                      <a16:colId xmlns:a16="http://schemas.microsoft.com/office/drawing/2014/main" val="199893031"/>
                    </a:ext>
                  </a:extLst>
                </a:gridCol>
                <a:gridCol w="674096">
                  <a:extLst>
                    <a:ext uri="{9D8B030D-6E8A-4147-A177-3AD203B41FA5}">
                      <a16:colId xmlns:a16="http://schemas.microsoft.com/office/drawing/2014/main" val="4243576060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3528651944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3812504432"/>
                    </a:ext>
                  </a:extLst>
                </a:gridCol>
                <a:gridCol w="582966">
                  <a:extLst>
                    <a:ext uri="{9D8B030D-6E8A-4147-A177-3AD203B41FA5}">
                      <a16:colId xmlns:a16="http://schemas.microsoft.com/office/drawing/2014/main" val="1969880594"/>
                    </a:ext>
                  </a:extLst>
                </a:gridCol>
                <a:gridCol w="823963">
                  <a:extLst>
                    <a:ext uri="{9D8B030D-6E8A-4147-A177-3AD203B41FA5}">
                      <a16:colId xmlns:a16="http://schemas.microsoft.com/office/drawing/2014/main" val="2520070427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379037120"/>
                    </a:ext>
                  </a:extLst>
                </a:gridCol>
                <a:gridCol w="523510">
                  <a:extLst>
                    <a:ext uri="{9D8B030D-6E8A-4147-A177-3AD203B41FA5}">
                      <a16:colId xmlns:a16="http://schemas.microsoft.com/office/drawing/2014/main" val="1242212803"/>
                    </a:ext>
                  </a:extLst>
                </a:gridCol>
                <a:gridCol w="196315">
                  <a:extLst>
                    <a:ext uri="{9D8B030D-6E8A-4147-A177-3AD203B41FA5}">
                      <a16:colId xmlns:a16="http://schemas.microsoft.com/office/drawing/2014/main" val="3229156049"/>
                    </a:ext>
                  </a:extLst>
                </a:gridCol>
              </a:tblGrid>
              <a:tr h="13966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0">
                  <a:txBody>
                    <a:bodyPr/>
                    <a:lstStyle/>
                    <a:p>
                      <a:pPr algn="just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Podział środków Funduszu Pracy przyznanych zgodnie z algorytmem w 2022 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07854"/>
                  </a:ext>
                </a:extLst>
              </a:tr>
              <a:tr h="22346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78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691982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 aktywizacji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finansowe w zł</a:t>
                      </a:r>
                    </a:p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(rada z dnia 05.01.2022 r.)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finansowe w zł (po I korekcie)                                                                                            (rada z dnia 24.03.2022 r.)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finansowe w zł (po II korekcie)                                                                          (rada obiegowa z dnia 09.05.2022 r.)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52964"/>
                  </a:ext>
                </a:extLst>
              </a:tr>
              <a:tr h="6075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Roboty Publiczne*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3 300 000,00 </a:t>
                      </a:r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(dodatkowo 15 miejsc dla pracodawców przyjmujących do pracy Obywateli Ukrainy - refundacja 2800 + ZUS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96235"/>
                  </a:ext>
                </a:extLst>
              </a:tr>
              <a:tr h="265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Społecznie Użyteczne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38947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interwencyjne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1 999 000,00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(-400 000,00)                                                                                                                                 </a:t>
                      </a:r>
                      <a:r>
                        <a:rPr lang="pl-PL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1 599 000,00</a:t>
                      </a:r>
                      <a:endParaRPr lang="pl-PL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25616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Szkolenia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8058"/>
                  </a:ext>
                </a:extLst>
              </a:tr>
              <a:tr h="5971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Staże w tym dojazd na staż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1 500 000,00                                                                                                   (w tym 10 miejsc bez zobowiązań dla pracodawców przyjmujących na staż Obywateli Ukrainy)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98630"/>
                  </a:ext>
                </a:extLst>
              </a:tr>
              <a:tr h="2863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Bony na zasiedlenie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04606"/>
                  </a:ext>
                </a:extLst>
              </a:tr>
              <a:tr h="3421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Jednorazowe środki na rozpoczęcie działalności gospodarczej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52037"/>
                  </a:ext>
                </a:extLst>
              </a:tr>
              <a:tr h="3352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Refundacja kosztów wyposażenia i doposażenia stanowisk pracy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25891"/>
                  </a:ext>
                </a:extLst>
              </a:tr>
              <a:tr h="2304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Dojazdy do pracy - niesubsydiowanej**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359 067,16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53255"/>
                  </a:ext>
                </a:extLst>
              </a:tr>
              <a:tr h="2933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Zwrot kosztów badań lekarskich (staże FP)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15177"/>
                  </a:ext>
                </a:extLst>
              </a:tr>
              <a:tr h="209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Refundacja składki KRUS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6108"/>
                  </a:ext>
                </a:extLst>
              </a:tr>
              <a:tr h="2234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Opieka nad dzieckiem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696622"/>
                  </a:ext>
                </a:extLst>
              </a:tr>
              <a:tr h="2234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Studia podyplomowe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20289"/>
                  </a:ext>
                </a:extLst>
              </a:tr>
              <a:tr h="22346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8 627 067,16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8 627 067,16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8 627 067,16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3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0114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90C226"/>
                </a:solidFill>
              </a:rPr>
              <a:t>Instrumenty rynku pracy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EEE1351-D1A3-3CA1-23DC-E9CDBF8D4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8533"/>
              </p:ext>
            </p:extLst>
          </p:nvPr>
        </p:nvGraphicFramePr>
        <p:xfrm>
          <a:off x="327804" y="1518249"/>
          <a:ext cx="8790314" cy="4884691"/>
        </p:xfrm>
        <a:graphic>
          <a:graphicData uri="http://schemas.openxmlformats.org/drawingml/2006/table">
            <a:tbl>
              <a:tblPr firstRow="1" firstCol="1" bandRow="1"/>
              <a:tblGrid>
                <a:gridCol w="643857">
                  <a:extLst>
                    <a:ext uri="{9D8B030D-6E8A-4147-A177-3AD203B41FA5}">
                      <a16:colId xmlns:a16="http://schemas.microsoft.com/office/drawing/2014/main" val="1541877471"/>
                    </a:ext>
                  </a:extLst>
                </a:gridCol>
                <a:gridCol w="428795">
                  <a:extLst>
                    <a:ext uri="{9D8B030D-6E8A-4147-A177-3AD203B41FA5}">
                      <a16:colId xmlns:a16="http://schemas.microsoft.com/office/drawing/2014/main" val="367110105"/>
                    </a:ext>
                  </a:extLst>
                </a:gridCol>
                <a:gridCol w="643857">
                  <a:extLst>
                    <a:ext uri="{9D8B030D-6E8A-4147-A177-3AD203B41FA5}">
                      <a16:colId xmlns:a16="http://schemas.microsoft.com/office/drawing/2014/main" val="2980994345"/>
                    </a:ext>
                  </a:extLst>
                </a:gridCol>
                <a:gridCol w="764663">
                  <a:extLst>
                    <a:ext uri="{9D8B030D-6E8A-4147-A177-3AD203B41FA5}">
                      <a16:colId xmlns:a16="http://schemas.microsoft.com/office/drawing/2014/main" val="832271629"/>
                    </a:ext>
                  </a:extLst>
                </a:gridCol>
                <a:gridCol w="1020880">
                  <a:extLst>
                    <a:ext uri="{9D8B030D-6E8A-4147-A177-3AD203B41FA5}">
                      <a16:colId xmlns:a16="http://schemas.microsoft.com/office/drawing/2014/main" val="2143255541"/>
                    </a:ext>
                  </a:extLst>
                </a:gridCol>
                <a:gridCol w="804489">
                  <a:extLst>
                    <a:ext uri="{9D8B030D-6E8A-4147-A177-3AD203B41FA5}">
                      <a16:colId xmlns:a16="http://schemas.microsoft.com/office/drawing/2014/main" val="420959647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3962248747"/>
                    </a:ext>
                  </a:extLst>
                </a:gridCol>
                <a:gridCol w="818429">
                  <a:extLst>
                    <a:ext uri="{9D8B030D-6E8A-4147-A177-3AD203B41FA5}">
                      <a16:colId xmlns:a16="http://schemas.microsoft.com/office/drawing/2014/main" val="3146818324"/>
                    </a:ext>
                  </a:extLst>
                </a:gridCol>
                <a:gridCol w="912685">
                  <a:extLst>
                    <a:ext uri="{9D8B030D-6E8A-4147-A177-3AD203B41FA5}">
                      <a16:colId xmlns:a16="http://schemas.microsoft.com/office/drawing/2014/main" val="1507266391"/>
                    </a:ext>
                  </a:extLst>
                </a:gridCol>
                <a:gridCol w="1033492">
                  <a:extLst>
                    <a:ext uri="{9D8B030D-6E8A-4147-A177-3AD203B41FA5}">
                      <a16:colId xmlns:a16="http://schemas.microsoft.com/office/drawing/2014/main" val="1724485573"/>
                    </a:ext>
                  </a:extLst>
                </a:gridCol>
                <a:gridCol w="846972">
                  <a:extLst>
                    <a:ext uri="{9D8B030D-6E8A-4147-A177-3AD203B41FA5}">
                      <a16:colId xmlns:a16="http://schemas.microsoft.com/office/drawing/2014/main" val="2480630884"/>
                    </a:ext>
                  </a:extLst>
                </a:gridCol>
              </a:tblGrid>
              <a:tr h="33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27631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 aktywizacji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2022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42648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WER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Lp. osób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/os.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Limit w zł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37353"/>
                  </a:ext>
                </a:extLst>
              </a:tr>
              <a:tr h="39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Jednorazowe środki na rozpoczęcie działalności gospodarczej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899 000,00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66971"/>
                  </a:ext>
                </a:extLst>
              </a:tr>
              <a:tr h="39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Refundacja kosztów wyposażenia  i doposażenia stanowisk pracy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825 000,00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970798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Szkolenia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093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Prace Interwencyjne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8491,00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169 820,00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69821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bon na zasiedlenie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9 000,02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90 000,18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43271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Staż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14 922,52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1 044 576,40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53962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3 053 396,58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05046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37499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04007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 aktywizacji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2022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90673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RPO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Lp. osób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/os.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Limit w zł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9963"/>
                  </a:ext>
                </a:extLst>
              </a:tr>
              <a:tr h="383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Jednorazowe środki na rozpoczęcie działalności gospodarczej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1 054 000,00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32594"/>
                  </a:ext>
                </a:extLst>
              </a:tr>
              <a:tr h="383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Refundacja kosztów wyposażenia  i doposażenia stanowisk pracy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1 089 000,00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83239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Szkolenia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3477,31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24 341,17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69483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Prace Interwencyjne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8442,00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377 122,00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5307"/>
                  </a:ext>
                </a:extLst>
              </a:tr>
              <a:tr h="193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Staż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11 467,68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298 159,68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02001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2 842 622,85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4" marR="409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72910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5C19B8AF-B2F2-48C8-7FF6-92172E5D1D40}"/>
              </a:ext>
            </a:extLst>
          </p:cNvPr>
          <p:cNvSpPr txBox="1"/>
          <p:nvPr/>
        </p:nvSpPr>
        <p:spPr>
          <a:xfrm>
            <a:off x="912627" y="1356988"/>
            <a:ext cx="8283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/>
              <a:t>Projekt pn. </a:t>
            </a:r>
            <a:r>
              <a:rPr lang="pl-PL" sz="1100" i="1" dirty="0"/>
              <a:t>„Aktywizacja osób młodych pozostających bez pracy w powiecie płońskim (IV)” realizowany w ramach Programu Operacyjnego Wiedza Edukacja Rozwój 2014-2020,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C56493-2DD1-DADE-FBB9-40A0C7518861}"/>
              </a:ext>
            </a:extLst>
          </p:cNvPr>
          <p:cNvSpPr txBox="1"/>
          <p:nvPr/>
        </p:nvSpPr>
        <p:spPr>
          <a:xfrm>
            <a:off x="912627" y="4080294"/>
            <a:ext cx="820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/>
              <a:t>Projekt pn. </a:t>
            </a:r>
            <a:r>
              <a:rPr lang="pl-PL" sz="1100" i="1" dirty="0"/>
              <a:t>„Aktywizacja osób w wieku 30 lat i więcej pozostających bez pracy w powiecie płońskim (IV) realizowany </a:t>
            </a:r>
            <a:br>
              <a:rPr lang="pl-PL" sz="1100" i="1" dirty="0"/>
            </a:br>
            <a:r>
              <a:rPr lang="pl-PL" sz="1100" i="1" dirty="0"/>
              <a:t>w ramach Regionalnego Programu Operacyjnego Województwa Mazowieckiego na lata 2014-2020,</a:t>
            </a:r>
          </a:p>
        </p:txBody>
      </p:sp>
    </p:spTree>
    <p:extLst>
      <p:ext uri="{BB962C8B-B14F-4D97-AF65-F5344CB8AC3E}">
        <p14:creationId xmlns:p14="http://schemas.microsoft.com/office/powerpoint/2010/main" val="289023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663" y="1011482"/>
            <a:ext cx="8273689" cy="253676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000" b="1" dirty="0">
                <a:solidFill>
                  <a:srgbClr val="90C226"/>
                </a:solidFill>
              </a:rPr>
            </a:br>
            <a:endParaRPr lang="pl-PL" sz="1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5F87FE1-0CF4-6569-B9E8-E724092C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76680"/>
              </p:ext>
            </p:extLst>
          </p:nvPr>
        </p:nvGraphicFramePr>
        <p:xfrm>
          <a:off x="55659" y="-516835"/>
          <a:ext cx="12054846" cy="7243105"/>
        </p:xfrm>
        <a:graphic>
          <a:graphicData uri="http://schemas.openxmlformats.org/drawingml/2006/table">
            <a:tbl>
              <a:tblPr/>
              <a:tblGrid>
                <a:gridCol w="199094">
                  <a:extLst>
                    <a:ext uri="{9D8B030D-6E8A-4147-A177-3AD203B41FA5}">
                      <a16:colId xmlns:a16="http://schemas.microsoft.com/office/drawing/2014/main" val="1160478847"/>
                    </a:ext>
                  </a:extLst>
                </a:gridCol>
                <a:gridCol w="274022">
                  <a:extLst>
                    <a:ext uri="{9D8B030D-6E8A-4147-A177-3AD203B41FA5}">
                      <a16:colId xmlns:a16="http://schemas.microsoft.com/office/drawing/2014/main" val="1070325727"/>
                    </a:ext>
                  </a:extLst>
                </a:gridCol>
                <a:gridCol w="944092">
                  <a:extLst>
                    <a:ext uri="{9D8B030D-6E8A-4147-A177-3AD203B41FA5}">
                      <a16:colId xmlns:a16="http://schemas.microsoft.com/office/drawing/2014/main" val="2832549631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156435894"/>
                    </a:ext>
                  </a:extLst>
                </a:gridCol>
                <a:gridCol w="779250">
                  <a:extLst>
                    <a:ext uri="{9D8B030D-6E8A-4147-A177-3AD203B41FA5}">
                      <a16:colId xmlns:a16="http://schemas.microsoft.com/office/drawing/2014/main" val="630176579"/>
                    </a:ext>
                  </a:extLst>
                </a:gridCol>
                <a:gridCol w="531833">
                  <a:extLst>
                    <a:ext uri="{9D8B030D-6E8A-4147-A177-3AD203B41FA5}">
                      <a16:colId xmlns:a16="http://schemas.microsoft.com/office/drawing/2014/main" val="1728266525"/>
                    </a:ext>
                  </a:extLst>
                </a:gridCol>
                <a:gridCol w="635404">
                  <a:extLst>
                    <a:ext uri="{9D8B030D-6E8A-4147-A177-3AD203B41FA5}">
                      <a16:colId xmlns:a16="http://schemas.microsoft.com/office/drawing/2014/main" val="2108625840"/>
                    </a:ext>
                  </a:extLst>
                </a:gridCol>
                <a:gridCol w="586527">
                  <a:extLst>
                    <a:ext uri="{9D8B030D-6E8A-4147-A177-3AD203B41FA5}">
                      <a16:colId xmlns:a16="http://schemas.microsoft.com/office/drawing/2014/main" val="2824106511"/>
                    </a:ext>
                  </a:extLst>
                </a:gridCol>
                <a:gridCol w="733158">
                  <a:extLst>
                    <a:ext uri="{9D8B030D-6E8A-4147-A177-3AD203B41FA5}">
                      <a16:colId xmlns:a16="http://schemas.microsoft.com/office/drawing/2014/main" val="53461005"/>
                    </a:ext>
                  </a:extLst>
                </a:gridCol>
                <a:gridCol w="830914">
                  <a:extLst>
                    <a:ext uri="{9D8B030D-6E8A-4147-A177-3AD203B41FA5}">
                      <a16:colId xmlns:a16="http://schemas.microsoft.com/office/drawing/2014/main" val="1346397439"/>
                    </a:ext>
                  </a:extLst>
                </a:gridCol>
                <a:gridCol w="749450">
                  <a:extLst>
                    <a:ext uri="{9D8B030D-6E8A-4147-A177-3AD203B41FA5}">
                      <a16:colId xmlns:a16="http://schemas.microsoft.com/office/drawing/2014/main" val="3628398696"/>
                    </a:ext>
                  </a:extLst>
                </a:gridCol>
                <a:gridCol w="765743">
                  <a:extLst>
                    <a:ext uri="{9D8B030D-6E8A-4147-A177-3AD203B41FA5}">
                      <a16:colId xmlns:a16="http://schemas.microsoft.com/office/drawing/2014/main" val="3036591704"/>
                    </a:ext>
                  </a:extLst>
                </a:gridCol>
                <a:gridCol w="684282">
                  <a:extLst>
                    <a:ext uri="{9D8B030D-6E8A-4147-A177-3AD203B41FA5}">
                      <a16:colId xmlns:a16="http://schemas.microsoft.com/office/drawing/2014/main" val="1445102371"/>
                    </a:ext>
                  </a:extLst>
                </a:gridCol>
                <a:gridCol w="586527">
                  <a:extLst>
                    <a:ext uri="{9D8B030D-6E8A-4147-A177-3AD203B41FA5}">
                      <a16:colId xmlns:a16="http://schemas.microsoft.com/office/drawing/2014/main" val="1504747970"/>
                    </a:ext>
                  </a:extLst>
                </a:gridCol>
                <a:gridCol w="594673">
                  <a:extLst>
                    <a:ext uri="{9D8B030D-6E8A-4147-A177-3AD203B41FA5}">
                      <a16:colId xmlns:a16="http://schemas.microsoft.com/office/drawing/2014/main" val="2219096200"/>
                    </a:ext>
                  </a:extLst>
                </a:gridCol>
                <a:gridCol w="635403">
                  <a:extLst>
                    <a:ext uri="{9D8B030D-6E8A-4147-A177-3AD203B41FA5}">
                      <a16:colId xmlns:a16="http://schemas.microsoft.com/office/drawing/2014/main" val="1537705963"/>
                    </a:ext>
                  </a:extLst>
                </a:gridCol>
                <a:gridCol w="788545">
                  <a:extLst>
                    <a:ext uri="{9D8B030D-6E8A-4147-A177-3AD203B41FA5}">
                      <a16:colId xmlns:a16="http://schemas.microsoft.com/office/drawing/2014/main" val="3217718051"/>
                    </a:ext>
                  </a:extLst>
                </a:gridCol>
                <a:gridCol w="562769">
                  <a:extLst>
                    <a:ext uri="{9D8B030D-6E8A-4147-A177-3AD203B41FA5}">
                      <a16:colId xmlns:a16="http://schemas.microsoft.com/office/drawing/2014/main" val="2743364604"/>
                    </a:ext>
                  </a:extLst>
                </a:gridCol>
                <a:gridCol w="411034">
                  <a:extLst>
                    <a:ext uri="{9D8B030D-6E8A-4147-A177-3AD203B41FA5}">
                      <a16:colId xmlns:a16="http://schemas.microsoft.com/office/drawing/2014/main" val="3680465971"/>
                    </a:ext>
                  </a:extLst>
                </a:gridCol>
              </a:tblGrid>
              <a:tr h="756543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Podział środków, realizacja, wydatki na dzień 31.05.2022 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102369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Lp.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Forma aktywizacji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500" b="1" i="0" u="sng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ALGORYTM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RPO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22552"/>
                  </a:ext>
                </a:extLst>
              </a:tr>
              <a:tr h="179524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zaangażowanie na dzień  31.05.2022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wydatki na dzień                      </a:t>
                      </a:r>
                      <a:r>
                        <a:rPr lang="pl-PL" sz="700" b="1" i="0" u="sng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31.05.2022</a:t>
                      </a:r>
                      <a:endParaRPr lang="pl-PL" sz="7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Zostaje                                                              (do zaangażowania)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zobowiązania na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zaangażowanie na dzień                         31.05.2022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wydatki na dzień                       31.05.2022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zostaje                                                (do zaangażowania)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zaangażowanie na dzień 31.05.2022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wydatki na dzień 31.05.2022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zostaje                                                (do zaangażowania)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limit/zaangażowanie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431973"/>
                  </a:ext>
                </a:extLst>
              </a:tr>
              <a:tr h="11284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894462"/>
                  </a:ext>
                </a:extLst>
              </a:tr>
              <a:tr h="364174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158942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Roboty publiczne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3 300 000,00                                           168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1 627 544,17                                                    83 os.                                                                       </a:t>
                      </a:r>
                      <a:r>
                        <a:rPr lang="pl-PL" sz="700" b="0" i="0" u="none" strike="noStrike" dirty="0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w tym 1 os. z Ukrainy</a:t>
                      </a:r>
                      <a:endParaRPr lang="pl-PL" sz="7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486 439,63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1 672 455,83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168/83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84654"/>
                  </a:ext>
                </a:extLst>
              </a:tr>
              <a:tr h="287237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społecznie użyteczne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35 000,00                                                  20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17 496,00                                               10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131549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interwencyjne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1 599 000,00                                            190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126 522,61                                             15 osób                                                      </a:t>
                      </a:r>
                      <a:r>
                        <a:rPr lang="pl-PL" sz="700" b="0" i="0" u="none" strike="noStrike" dirty="0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w tym 4 os.                                z UKRAINY</a:t>
                      </a:r>
                      <a:endParaRPr lang="pl-PL" sz="7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1 472 477,39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169 820,00                                                           20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169 296,48                                                                20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21 354,50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377 122,00                                          44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362 061,81                            45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43 274,67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15 060,19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254/80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706363"/>
                  </a:ext>
                </a:extLst>
              </a:tr>
              <a:tr h="303052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Bony na zasiedlenie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45 000,00                                                        5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90 000,18                                                           10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63 000,00                                                        7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15/7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02726"/>
                  </a:ext>
                </a:extLst>
              </a:tr>
              <a:tr h="397516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Szkolenia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300 000,00                                               60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111 809,91                                                   21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89 423,73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188 190,09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25 000,00                                                                5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12 499,13                                                                          4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4144,63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12 500,87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24341,17                                          7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6709,57                                       2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4179,57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72/27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432918"/>
                  </a:ext>
                </a:extLst>
              </a:tr>
              <a:tr h="577036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Staże                                                                         w tym dojazdy na staż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1 500 000,00                                                         130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361 869,81                                            20 os.                                                         (</a:t>
                      </a:r>
                      <a:r>
                        <a:rPr lang="pl-PL" sz="600" b="0" i="0" u="none" strike="noStrike" dirty="0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w tym 15 os.                             z UKRAINY zrealizowano o 5 więcej)</a:t>
                      </a:r>
                      <a:endParaRPr lang="pl-PL" sz="6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139 350,86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1 138 130,19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1 044 576,40                                                     70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711 060,96                                                        49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143 856,82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333 515,44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298 159,68                                       26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252 288,75                                         22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38 798,93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45 870,93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226/91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283069"/>
                  </a:ext>
                </a:extLst>
              </a:tr>
              <a:tr h="11284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Jednorazowe środki na rozpoczęcie działalności gospodarczej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775 000,00                                               25 dotacji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899 000,00                                                        29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244 169,59                                                                           8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244 169,59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654 830,41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1 054 000 ,00                                       34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267 500,00                                     9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267 500,00                                       9 dotacji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88/17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84672"/>
                  </a:ext>
                </a:extLst>
              </a:tr>
              <a:tr h="11882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40725"/>
                  </a:ext>
                </a:extLst>
              </a:tr>
              <a:tr h="389823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68761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Refundacja kosztów wyposażenia i doposażenia stanowiska pracy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660 000,00                                          20 stanowisk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825 000,00                                                   25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264 000,00                                                                        9 stanowisk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1 089 000,00                                     33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297 000,00                                   9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132 000,00                                  4 stanowiska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78/18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41981"/>
                  </a:ext>
                </a:extLst>
              </a:tr>
              <a:tr h="429571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Dojazdy do pracy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359 067,16                                           40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50 392 00                                                    28 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19 008,73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308 675,16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40/28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853844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3142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Studia podyplomowe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49508"/>
                  </a:ext>
                </a:extLst>
              </a:tr>
              <a:tr h="19875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opieka n/dzieckiem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10 480,57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2 757,34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9 519,43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546427"/>
                  </a:ext>
                </a:extLst>
              </a:tr>
              <a:tr h="217993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Badania na staż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67313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Ogółem: liczba osób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961/ 361                      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zaangażowanie osobowo ogółem: 37,56%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0927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82375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Ogółem: limit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sng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8 627 067,16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2 314 215,07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745 944,29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6 312 852,09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8 468,81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sng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3 053 396,58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1 464 026,16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641 525,54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1 589 370,42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sng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2 842 622,85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1 185 560,13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485 753,17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1 657 062,72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14 523 086,59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1386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6559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4 963 801,36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zaangażowanie środków ogółem : 34,17%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06010"/>
                  </a:ext>
                </a:extLst>
              </a:tr>
              <a:tr h="198758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 dirty="0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26,83%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8,64%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73,17%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700" b="0" i="0" u="none" strike="noStrike" dirty="0">
                        <a:solidFill>
                          <a:srgbClr val="8451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47,95%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21,01%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 dirty="0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52,05%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41,70%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17,09%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8451C7"/>
                          </a:solidFill>
                          <a:effectLst/>
                          <a:latin typeface="Calibri" panose="020F0502020204030204" pitchFamily="34" charset="0"/>
                        </a:rPr>
                        <a:t>58,30%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7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8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77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974337"/>
            <a:ext cx="8532598" cy="109491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90C226"/>
                </a:solidFill>
              </a:rPr>
              <a:t>Instrumenty rynku pracy </a:t>
            </a:r>
            <a:br>
              <a:rPr lang="pl-PL" b="1" dirty="0">
                <a:solidFill>
                  <a:srgbClr val="90C226"/>
                </a:solidFill>
              </a:rPr>
            </a:br>
            <a:r>
              <a:rPr lang="pl-PL" sz="2700" b="1" dirty="0">
                <a:solidFill>
                  <a:srgbClr val="90C226"/>
                </a:solidFill>
              </a:rPr>
              <a:t>Wizyty sprawdzająco - monitorujące</a:t>
            </a:r>
            <a:br>
              <a:rPr lang="pl-PL" b="1" dirty="0">
                <a:solidFill>
                  <a:srgbClr val="90C226"/>
                </a:solidFill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5" y="2160590"/>
            <a:ext cx="8730276" cy="4602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wizyt sprawdzająco-monitorujących  dotyczących otrzymania jednorazowo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środków na podjęcie działalności gospodarczej 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stwierdzone nieprawidłowości/zalecenia wynikłe w trakcie wizyt: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niespójność stanu zastałego przedmiotu z nazwą i modelem narzędzia na fakturze;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 zakupionej reklamy lub poszczególne składowe reklamy są niespójne z opisem specyfikacji we wniosku, w tym przedłożoną fakturą do rozliczenia;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niespójność zakupionego narzędzia z specyfikacją wydatków zawartą we wniosku;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przekroczenie limitu środków na poszczególne przedmioty zakupu  w ramach limitu środków obowiązujących w Regulaminie;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wizyt sprawdzająco-monitorujących  dotyczących </a:t>
            </a: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refundacji kosztów wyposażenia lub doposażenia stanowiska pracy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pl-P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wizje lokalne dotyczące stanu zastałego w miejscu planowanej </a:t>
            </a:r>
            <a:r>
              <a:rPr lang="pl-PL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gospodarczej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32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4930" y="980303"/>
            <a:ext cx="8491408" cy="741405"/>
          </a:xfrm>
        </p:spPr>
        <p:txBody>
          <a:bodyPr/>
          <a:lstStyle/>
          <a:p>
            <a:pPr algn="ctr"/>
            <a:r>
              <a:rPr lang="pl-PL" dirty="0"/>
              <a:t>Kontrola i audyt w CAZ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319" y="1721708"/>
            <a:ext cx="8870349" cy="5008606"/>
          </a:xfrm>
        </p:spPr>
        <p:txBody>
          <a:bodyPr>
            <a:normAutofit fontScale="62500" lnSpcReduction="20000"/>
          </a:bodyPr>
          <a:lstStyle/>
          <a:p>
            <a:pPr indent="252095" algn="just">
              <a:lnSpc>
                <a:spcPct val="170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dniach 01, 04-08 i 11.04.2022 r., na podstawie § 16 umowy o dofinansowanie projektu nr UDA-RPMA.08.01.00-14-I432/21-00 zawartej 07.06.2021 r. (z późn.zm.) pomiędzy Województwem Mazowieckim, w imieniu którego działa Wojewódzki Urząd Pracy w Warszawie, a Powiatem Płońskim – Powiatowym Urzędem Pracy w Płońsku przeprowadzona została kontrola projektu. Kontroli poddano zatwierdzony przez IP 22.09.2021 r. wniosek o płatność nr RPMA.08.01.00-14-I432/21-001 za okres od 01.01.2021 r. do 30.06.2021 r. w 10 obszarach: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Zgodność projektu z RPO WM 2014-2020 (czy projekt wpisuje się w cele Działania)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Dostarczenie współfinansowanych towarów i usług zgodnie z warunkami umów z wykonawcą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Prawidłowość rozliczeń finansowych (w tym czy nie występuje uzasadnione podejrzenie podwójnego finansowania w ramach RPO WM 2014-2020 oraz PROW 2014-2020 lub PO RYBY 2014-2020) oraz sprawdzenie zgodności wydatków z przepisami krajowymi i unijnymi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Zgodność realizacji projektu z aktualnym harmonogramem i aktualnym wnioskiem o dofinansowanie projektu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Weryfikacja dokumentacji potwierdzającej osiągnięcie wskaźników rezultatu produktu</a:t>
            </a:r>
          </a:p>
          <a:p>
            <a:pPr marL="685791" indent="-342900" algn="just">
              <a:lnSpc>
                <a:spcPct val="170000"/>
              </a:lnSpc>
              <a:spcAft>
                <a:spcPts val="1000"/>
              </a:spcAft>
              <a:buAutoNum type="arabicPeriod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Weryfikacja zgodności danych przekazanych we wniosku o płatność w części dotyczącej postępu rzeczowego oraz postępu finansowego z dokumentacją dotyczącą realizacji projektu przekazaną przez beneficjenta oraz z ustalonym na podstawie dokumentacji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fitograficznej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/wideo</a:t>
            </a:r>
          </a:p>
          <a:p>
            <a:pPr marL="685791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pl-PL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670" y="1260389"/>
            <a:ext cx="8596668" cy="74140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90C226"/>
                </a:solidFill>
              </a:rPr>
              <a:t>Kontrola i audyt w CAZ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3151" y="2191266"/>
            <a:ext cx="8596668" cy="4566790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Kwalifikowalność uczestników projektu oraz prawidłowość przetwarzania danych osobowych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Poprawność udzielania pomocy publicznej/pomocy de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endParaRPr lang="pl-PL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Poprawność realizacji działań w zakresie informacji i promocji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Zapewnienie właściwej ścieżki audytu oraz prawidłowość prowadzenia i archiwizacji dokumentacji projektu.</a:t>
            </a:r>
          </a:p>
          <a:p>
            <a:pPr indent="252095" algn="just"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wyniku przeprowadzonej kontroli stwierdzono uchybienia w dwóch obszarach : „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Zgodność realizacji projektu z aktualnym harmonogramem i aktualnym wnioskiem o dofinansowanie projektu”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„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Poprawność udzielania pomocy publicznej/pomocy de </a:t>
            </a:r>
            <a:r>
              <a:rPr lang="pl-PL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wydano zalecenia pokontrolne. </a:t>
            </a:r>
          </a:p>
          <a:p>
            <a:pPr indent="252095" algn="just"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pozostałych obszarach projekt realizowany był prawidłowo i bez zastrzeżeń. </a:t>
            </a:r>
          </a:p>
          <a:p>
            <a:pPr indent="252095" algn="just"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Urząd wdrożył zalecenia pokontrolne oraz w ramach działań naprawczych pracownicy merytoryczni zaangażowani przy realizacji projektu w dniu 19 kwietnia 2022 r. zostali przeszkoleni z zakresu zasad udzielania pomocy de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celu zminimalizowania ryzyka popełniania błędów.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6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285103"/>
            <a:ext cx="8466695" cy="74964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90C226"/>
                </a:solidFill>
              </a:rPr>
              <a:t>Kontrola i audyt w CAZ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04.04.2022 r. rozpoczął się audyt wewnętrzny przeprowadzony przez komórkę audytu wewnętrznego Starostwa Powiatowego w Płońsku.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Przedmiotem audytu była prawidłowość przyznawania jednorazowej pomocy finansowej na rozpoczęcie działalności gospodarczej w 2021 roku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Ogólna ocena – wydano pozytywną opinię co dobadanego obszaru. Stosowane mechanizmy uznano za adekwatne, skuteczne i efektywne z zaleceniem wdrożenia zaleceń po  audytowych: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dokonanie analizy regulacji w sprawie przyznawania dofinansowania na rozpoczęcie działalności gospodarczej pod kątem doprecyzowania ich i dostosowania do obowiązujących przepisów. Rozważenie rezygnacji z wprowadzenia dodatkowych regulacji, a stosowanie wprost przepisów rozporządzenia oraz wytycznych programowych przy udzielaniu dofinansowania wszystkim uprawnionym do wyczerpania środków.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przeanalizowanie zakresu zbieranych danych osobowych na etapie składania wniosków pod katem realizacji celów ich przetwarzania.</a:t>
            </a:r>
          </a:p>
          <a:p>
            <a:pPr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" y="937218"/>
            <a:ext cx="9656901" cy="24386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5" y="316821"/>
            <a:ext cx="828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279701"/>
            <a:ext cx="1288151" cy="60763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52" y="288363"/>
            <a:ext cx="14668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2" y="240699"/>
            <a:ext cx="1258743" cy="6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2DEB9-F5B0-419E-8B7F-25194896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04" y="595484"/>
            <a:ext cx="8596668" cy="1320800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 bezrobocia w powiecie płońskim na koniec maja 2021 r. i 2022 r.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D17312B-0731-4AE3-A7ED-DBC1A75CAA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3123" y="1484851"/>
          <a:ext cx="7835317" cy="4546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322">
                  <a:extLst>
                    <a:ext uri="{9D8B030D-6E8A-4147-A177-3AD203B41FA5}">
                      <a16:colId xmlns:a16="http://schemas.microsoft.com/office/drawing/2014/main" val="3914997183"/>
                    </a:ext>
                  </a:extLst>
                </a:gridCol>
                <a:gridCol w="1125462">
                  <a:extLst>
                    <a:ext uri="{9D8B030D-6E8A-4147-A177-3AD203B41FA5}">
                      <a16:colId xmlns:a16="http://schemas.microsoft.com/office/drawing/2014/main" val="3455936835"/>
                    </a:ext>
                  </a:extLst>
                </a:gridCol>
                <a:gridCol w="858211">
                  <a:extLst>
                    <a:ext uri="{9D8B030D-6E8A-4147-A177-3AD203B41FA5}">
                      <a16:colId xmlns:a16="http://schemas.microsoft.com/office/drawing/2014/main" val="3640366908"/>
                    </a:ext>
                  </a:extLst>
                </a:gridCol>
                <a:gridCol w="858211">
                  <a:extLst>
                    <a:ext uri="{9D8B030D-6E8A-4147-A177-3AD203B41FA5}">
                      <a16:colId xmlns:a16="http://schemas.microsoft.com/office/drawing/2014/main" val="2423218066"/>
                    </a:ext>
                  </a:extLst>
                </a:gridCol>
                <a:gridCol w="795727">
                  <a:extLst>
                    <a:ext uri="{9D8B030D-6E8A-4147-A177-3AD203B41FA5}">
                      <a16:colId xmlns:a16="http://schemas.microsoft.com/office/drawing/2014/main" val="1337124071"/>
                    </a:ext>
                  </a:extLst>
                </a:gridCol>
                <a:gridCol w="1640384">
                  <a:extLst>
                    <a:ext uri="{9D8B030D-6E8A-4147-A177-3AD203B41FA5}">
                      <a16:colId xmlns:a16="http://schemas.microsoft.com/office/drawing/2014/main" val="4149632298"/>
                    </a:ext>
                  </a:extLst>
                </a:gridCol>
              </a:tblGrid>
              <a:tr h="830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Wyszczególnienie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V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2021 r.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Udział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%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V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2022 r.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Udział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%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Dynamika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2021 r.=100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621725"/>
                  </a:ext>
                </a:extLst>
              </a:tr>
              <a:tr h="3716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Bezrobotni ogółem</a:t>
                      </a:r>
                      <a:endParaRPr lang="pl-PL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 tym: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Kobiety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Z prawem do zasiłku</a:t>
                      </a:r>
                      <a:endParaRPr lang="pl-PL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-     Młodzież (18-25 lat)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Niepełnosprawni bezrobotni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Zamieszkali na wsi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Zwolnieni z przyczyn dot. zakładu pracy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Poprzednio pracujące</a:t>
                      </a:r>
                      <a:endParaRPr lang="pl-P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Dotychczas niepracujące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3892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2065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665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634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2457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267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3200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692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53,1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17,1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16,3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63,1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6,9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82,2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17,8</a:t>
                      </a:r>
                      <a:endParaRPr lang="pl-PL" sz="10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3218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1796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597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457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1969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213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2669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549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55,8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18,6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14,2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3,3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61,2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6,6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83,0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17,1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82,7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87,0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89,8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72,1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97,2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80,1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79,8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83,4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79,3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035541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3D05B8-6450-4CC1-9BE4-C897876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02" y="6031684"/>
            <a:ext cx="32240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pl-PL" alt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Ź</a:t>
            </a:r>
            <a:r>
              <a:rPr kumimoji="0" lang="pl-PL" altLang="pl-PL" sz="900" b="0" i="1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ródło: Powiatowy Urząd Pracy w Płońsku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94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6119" y="1126029"/>
            <a:ext cx="8507884" cy="880827"/>
          </a:xfrm>
        </p:spPr>
        <p:txBody>
          <a:bodyPr/>
          <a:lstStyle/>
          <a:p>
            <a:pPr algn="ctr"/>
            <a:r>
              <a:rPr lang="pl-PL" dirty="0"/>
              <a:t>Działania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5" y="2006856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 dniu 22 grudnia 2021 r. Powiatowy Urząd pracy w Płońsku  wystąpił również 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o przyznanie środków na realizację wsparcia dla przedsiębiorców, realizacja od dnia 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1 stycznia 2022 r. – dotacja na pokrycie bieżących kosztów prowadzenia działalności gospodarczej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mikroprzedsiębiorcy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i małemu przedsiębiorcy należącemu do jednej z trzech branż oznaczonych kodami PKD: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56.30.Z, 93.29.A, 93.29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na zasadach określonych w art. 15zze</a:t>
            </a:r>
            <a:r>
              <a:rPr lang="pl-PL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ustawy COVID-19 (dyskoteki,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escape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room’y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i pozostała działalność rozrywkowa).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 dniu 30 grudnia 2021 r. minister przyznał środki na powyższy cel w wysokości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300 000,00 zł.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Z tego limitu wypłacono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 dotacje podmiotom uprawnionym na kwotę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10 000,00 zł.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834"/>
            <a:ext cx="9656901" cy="243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335627"/>
            <a:ext cx="829128" cy="5303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060" y="295999"/>
            <a:ext cx="1292464" cy="6096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135" y="335627"/>
            <a:ext cx="1469263" cy="5730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028" y="289903"/>
            <a:ext cx="126198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2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023461"/>
            <a:ext cx="8596668" cy="78062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UKRAINA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124" y="2199503"/>
            <a:ext cx="8623214" cy="457502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dnia 24.02.2022 r. Urząd Pracy aktywizuje zawodowo zarejestrowanych obywateli Ukrainy: 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 osób podjęło staż (2 osoby zrezygnowały)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osoby podjęły zatrudnienie w ramach prac interwencyjnych (pracownik obsługi hotelowej, robotnik gospodarczy, fryzjer)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osoba podjęła zatrudnienie w ramach robót publicznych (pracownik obsługi biurowej - rezygnacja)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osób podjęło pracę niesubsydiowaną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osób złożyło wniosek o szkolenie indywidualne (stylizacja paznokci, kurs fryzjerski)</a:t>
            </a:r>
          </a:p>
          <a:p>
            <a:pPr lvl="0">
              <a:buClr>
                <a:srgbClr val="90C226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dnia 11 marca br. działa Punkt Informacyjny, obsługiwany przez 3 pracowników CAZ (w tym ze znajomością języka ukraińskiego i rosyjskiego).</a:t>
            </a:r>
          </a:p>
          <a:p>
            <a:pPr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834"/>
            <a:ext cx="9656901" cy="243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335627"/>
            <a:ext cx="829128" cy="5303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060" y="295999"/>
            <a:ext cx="1292464" cy="6096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135" y="335627"/>
            <a:ext cx="1469263" cy="5730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028" y="289903"/>
            <a:ext cx="1261981" cy="6645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97AF1E7-AE5A-B9EB-E132-F02DD533F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803" y="1101774"/>
            <a:ext cx="1077190" cy="7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ABA6C0-2F86-10A1-448C-3488C443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Analiza zatrudnienia cudzoziemców w powiecie płońskim od 01.01 do 31.05.2022 roku: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DBA4D-2E04-0897-FF80-C5EA71A1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od 01.01.2022 r. do 31.05.2022r. zarejestrowano: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14 820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wniosków o wydanie zezwolenia na pracę sezonową cudzoziemców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511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zezwoleń na pracę sezonową cudzoziemców.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5 374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decyzji o umorzeniu postępowania administracyjnego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decyzji o wydaniu odmowy wydania zezwolenia na pracę sezonową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610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C5871-F2AA-0AF6-24EC-1DF56925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46672"/>
          </a:xfrm>
        </p:spPr>
        <p:txBody>
          <a:bodyPr>
            <a:normAutofit/>
          </a:bodyPr>
          <a:lstStyle/>
          <a:p>
            <a:r>
              <a:rPr lang="pl-PL" sz="2400" dirty="0"/>
              <a:t>Ilość wniosków o wydanie zezwolenia na pracę sezonową cudzoziemca w 2022 roku: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2C490C94-1FC2-12DD-CC2D-4C48D31A6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610684"/>
              </p:ext>
            </p:extLst>
          </p:nvPr>
        </p:nvGraphicFramePr>
        <p:xfrm>
          <a:off x="401934" y="1656272"/>
          <a:ext cx="8872241" cy="52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419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A824CB-7D23-5F7C-D297-D5497CD0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74" y="0"/>
            <a:ext cx="9548214" cy="13208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accent1"/>
                </a:solidFill>
              </a:rPr>
              <a:t>Liczba złożonych wniosków o wydanie zezwolenia na pracę sezonową z podziałem na obywatelstwo cudzoziemca </a:t>
            </a:r>
            <a:r>
              <a:rPr lang="pl-PL" b="1" dirty="0"/>
              <a:t>do 31.05.</a:t>
            </a:r>
            <a:r>
              <a:rPr lang="pl-PL" sz="3600" b="1" dirty="0">
                <a:solidFill>
                  <a:schemeClr val="accent1"/>
                </a:solidFill>
              </a:rPr>
              <a:t>2022 roku:</a:t>
            </a:r>
            <a:br>
              <a:rPr lang="pl-PL" sz="4000" b="1" dirty="0">
                <a:solidFill>
                  <a:schemeClr val="accent1"/>
                </a:solidFill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E28923D-02CC-071B-B23A-1084C3ADC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103040"/>
              </p:ext>
            </p:extLst>
          </p:nvPr>
        </p:nvGraphicFramePr>
        <p:xfrm>
          <a:off x="1310627" y="1813794"/>
          <a:ext cx="6677683" cy="443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Lp.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Obywatelstwo cudzoziemca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Liczba złożonych wniosków</a:t>
                      </a:r>
                      <a:br>
                        <a:rPr lang="pl-PL" sz="1000" dirty="0">
                          <a:effectLst/>
                        </a:rPr>
                      </a:br>
                      <a:r>
                        <a:rPr lang="pl-PL" sz="1000" dirty="0">
                          <a:effectLst/>
                        </a:rPr>
                        <a:t> o wpis do ewidencji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Ukraina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14 567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Białoruś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Filipiny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Rosja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Gruzja</a:t>
                      </a:r>
                      <a:endParaRPr lang="pl-PL" sz="1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Kosowo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Kazachstan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Meksyk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Mołdawia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Maroko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Nepal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Turcja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Uzbekistan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  <a:endParaRPr lang="pl-PL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Indie</a:t>
                      </a: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030" marR="55030" marT="0" marB="0"/>
                </a:tc>
                <a:extLst>
                  <a:ext uri="{0D108BD9-81ED-4DB2-BD59-A6C34878D82A}">
                    <a16:rowId xmlns:a16="http://schemas.microsoft.com/office/drawing/2014/main" val="329536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1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5F6EDC-BC8E-EDC3-95B4-9E3094C5611D}"/>
              </a:ext>
            </a:extLst>
          </p:cNvPr>
          <p:cNvSpPr txBox="1"/>
          <p:nvPr/>
        </p:nvSpPr>
        <p:spPr>
          <a:xfrm>
            <a:off x="1122498" y="822907"/>
            <a:ext cx="8020974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od 01.01.2022r. do 31.05.2022r. wpisano do ewidencji oświadczeń: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2 076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oświadczeń o powierzeniu wykonywania pracy cudzoziemcowi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1 870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informacji o podjęciu, niepodjęciu lub zakończeniu pracy przez cudzoziemca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odmowy wpisania oświadczeń o powierzeniu wykonywania pracy cudzoziemcowi do ewidencji oświadczeń.</a:t>
            </a:r>
          </a:p>
        </p:txBody>
      </p:sp>
    </p:spTree>
    <p:extLst>
      <p:ext uri="{BB962C8B-B14F-4D97-AF65-F5344CB8AC3E}">
        <p14:creationId xmlns:p14="http://schemas.microsoft.com/office/powerpoint/2010/main" val="319086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683CF-3A44-12B4-7F63-02B1CCA8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Ilość powiadomień o powierzeniu wykonywania pracy obywatelom Ukrainy: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A8C617-A178-CD28-2801-EFBAFF003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dzień 31 maja 2022 roku do tutejszego Urzędu wpłynęło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3 307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powiadomień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powierzeniu wykonywania pracy obywatelom Ukrainy.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stosunku do 16 maja 2022 roku nastąpił wzrost o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94, 07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 złożonych powiadomień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powierzeniu wykonywania pracy obywatelom Ukrainy.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2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7E3C7-744A-F0F3-CE5D-CCC7E77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EEAB61D-E428-CB79-8059-9E214A36A0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BC3A55E-F4F0-72CB-4A79-9F10755A2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873066"/>
              </p:ext>
            </p:extLst>
          </p:nvPr>
        </p:nvGraphicFramePr>
        <p:xfrm>
          <a:off x="677335" y="462224"/>
          <a:ext cx="10385900" cy="591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273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77E71F-D181-D64D-E8A7-1B443BBFD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76982"/>
            <a:ext cx="9178546" cy="658628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dniach od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20.05.2022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 do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26.05.2022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 pracownicy Powiatowego Urzędu Pracy z Wydziału ds. Zatrudnienia Cudzoziemców w zorganizowanych punktach mobilnych naszego Urzędu w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 Nadarzyn 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 Modlińska 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zbierali deklaracje od obywateli Ukrainy, którzy wyrazili chęć podjęcia pracy przy pracach sezonowych – w ten sposób pozyskano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deklaracji.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wyniku podjętych działań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obywateli Ukrainy potwierdziło swoją gotowość do podjęcia pracy </a:t>
            </a:r>
            <a:b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powiatu płońskiego.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dniu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27.05.2022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roku pracodawca zorganizował transport. Po przybyciu do siedziby pracodawcy obywatele Ukrainy podpisali umowy i otrzymali odzież roboczą. Pracodawca omówił warunki pracy </a:t>
            </a:r>
            <a:b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zakwaterowania.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swojej ofercie zadeklarował:</a:t>
            </a:r>
          </a:p>
          <a:p>
            <a:pPr lvl="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zakwaterowanie</a:t>
            </a:r>
          </a:p>
          <a:p>
            <a:pPr lvl="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organizowanie dowozu do miejsca wykonywania pracy</a:t>
            </a:r>
          </a:p>
          <a:p>
            <a:pPr lvl="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ciepły posiłek w pracy</a:t>
            </a: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wynagrodzenie miesięczne w kwocie 5 500, 00 złotych brutto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Dodatkowo pracodawca zapewnia opiekę tłumacza.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Za podjęte działania i współpracę serdecznie dziękujemy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Spółce Agrarnej AR Sp. z o.o. 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Zdunowie.</a:t>
            </a:r>
            <a:endParaRPr lang="pl-PL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dniu </a:t>
            </a:r>
            <a:r>
              <a:rPr lang="pl-PL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maja 2022 roku </a:t>
            </a:r>
            <a:r>
              <a:rPr lang="pl-PL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pracodawca za pośrednictwem portalu praca.gov.pl przesłał  powiadomienia o powierzeniu wykonywania pracy obywatelom Ukrainy.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483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7" y="1922327"/>
            <a:ext cx="3305063" cy="4687970"/>
          </a:xfrm>
          <a:prstGeom prst="rect">
            <a:avLst/>
          </a:prstGeom>
        </p:spPr>
      </p:pic>
      <p:sp>
        <p:nvSpPr>
          <p:cNvPr id="10" name="Tytuł 7"/>
          <p:cNvSpPr>
            <a:spLocks noGrp="1"/>
          </p:cNvSpPr>
          <p:nvPr>
            <p:ph type="title"/>
          </p:nvPr>
        </p:nvSpPr>
        <p:spPr>
          <a:xfrm>
            <a:off x="154235" y="88136"/>
            <a:ext cx="11622795" cy="1586428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   </a:t>
            </a:r>
            <a:br>
              <a:rPr lang="pl-PL" sz="2700" b="1" dirty="0"/>
            </a:br>
            <a:r>
              <a:rPr lang="pl-PL" sz="3100" b="1" u="sng" dirty="0"/>
              <a:t>Na potrzeby lokalnych plantatorów Urząd przygotował:</a:t>
            </a:r>
            <a:br>
              <a:rPr lang="pl-PL" sz="2700" dirty="0">
                <a:solidFill>
                  <a:schemeClr val="tx1"/>
                </a:solidFill>
              </a:rPr>
            </a:b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600" dirty="0">
                <a:solidFill>
                  <a:schemeClr val="tx1"/>
                </a:solidFill>
              </a:rPr>
              <a:t>- </a:t>
            </a:r>
            <a:r>
              <a:rPr lang="pl-PL" sz="2700" u="sng" dirty="0">
                <a:solidFill>
                  <a:schemeClr val="tx1"/>
                </a:solidFill>
              </a:rPr>
              <a:t>zgłoszenie zapotrzebowania na pracowników do prac sezonowych</a:t>
            </a:r>
            <a:br>
              <a:rPr lang="pl-PL" sz="2600" dirty="0">
                <a:solidFill>
                  <a:schemeClr val="tx1"/>
                </a:solidFill>
              </a:rPr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70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21D9C-E1EF-4894-982A-AA8A39A1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70" y="626076"/>
            <a:ext cx="8596668" cy="5724088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2022 r. w Powiatowym Urzędzie Pracy w Płońsku zmalała liczba zarejestrowanych osób bezrobotnych  </a:t>
            </a:r>
            <a:b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porównaniu do maja roku ubiegłego o 17,3 %.</a:t>
            </a:r>
          </a:p>
          <a:p>
            <a:pPr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Liczba bezrobotnych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kobiet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koniec maja 2022 r. zmalała o 269 osób tj. 13 % w stosunku do maja 2021 r. </a:t>
            </a:r>
          </a:p>
          <a:p>
            <a:pPr algn="just">
              <a:lnSpc>
                <a:spcPct val="150000"/>
              </a:lnSpc>
            </a:pP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Udział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osób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pobierających zasiłek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ogólnej liczbie bezrobotnych w badanym okresie wzrósł (maj 2022 r. –18,6 %, maj  2021 r. – 17,1 %). Zmalała również liczba osób pobierających zasiłek o 10,2 %.</a:t>
            </a:r>
          </a:p>
          <a:p>
            <a:pPr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2022 r.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młodzież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liczyła 457 osób bezrobotnych i liczba ta w stosunku do roku poprzedniego zmalała  o 27,9 %. </a:t>
            </a:r>
          </a:p>
          <a:p>
            <a:pPr algn="just">
              <a:lnSpc>
                <a:spcPct val="150000"/>
              </a:lnSpc>
            </a:pP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Osoby niepełnosprawne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bezrobotne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zarejestrowane w tut. Urzędzie stanowią niewielki odsetek ogółu bezrobotnych – maj 2022  –3,3 % (maj  2021 r. – 2,8 %). </a:t>
            </a:r>
          </a:p>
          <a:p>
            <a:pPr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Liczba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bezrobotnych zamieszkałych na wsi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2022 r. zmalała  o 19,9 % w stosunku do analogicznego okresu roku ubiegłego.</a:t>
            </a:r>
          </a:p>
          <a:p>
            <a:pPr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 2022 r. nastąpił spadek liczby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osób zwolnionych z przyczyn dot. zakładu pracy 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20,2 %.</a:t>
            </a:r>
          </a:p>
          <a:p>
            <a:pPr algn="just">
              <a:lnSpc>
                <a:spcPct val="150000"/>
              </a:lnSpc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 badanym okresie liczba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bezrobotnych poprzednio pracujących zmalała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531 osób tj. o 16,6 % w stosunku do analogicznego okresu roku ubiegłego</a:t>
            </a:r>
          </a:p>
          <a:p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2022 r. zmalała liczba </a:t>
            </a:r>
            <a:r>
              <a:rPr lang="pl-P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bezrobotnych dotychczas niepracujących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143 osoby tj. o 20,7 %.</a:t>
            </a:r>
            <a:endParaRPr lang="pl-PL" sz="4800" dirty="0"/>
          </a:p>
          <a:p>
            <a:pPr algn="just">
              <a:lnSpc>
                <a:spcPct val="15000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134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9653" y="793214"/>
            <a:ext cx="945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- </a:t>
            </a:r>
            <a:r>
              <a:rPr lang="pl-PL" sz="2400" u="sng" dirty="0"/>
              <a:t>deklarację podjęcia pracy przy pracach sezonowych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38" y="1510735"/>
            <a:ext cx="3748083" cy="53472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4" y="1228023"/>
            <a:ext cx="3956769" cy="56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5" y="2207413"/>
            <a:ext cx="4490392" cy="31412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25" y="2181340"/>
            <a:ext cx="4519062" cy="316734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46037" y="231355"/>
            <a:ext cx="93205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300" u="sng" dirty="0"/>
          </a:p>
          <a:p>
            <a:r>
              <a:rPr lang="pl-PL" sz="2400" u="sng" dirty="0"/>
              <a:t>- ulotkę informacyjna dotyczącą prac sezonowych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59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82595"/>
          </a:xfrm>
        </p:spPr>
        <p:txBody>
          <a:bodyPr/>
          <a:lstStyle/>
          <a:p>
            <a:pPr algn="ctr"/>
            <a:r>
              <a:rPr lang="pl-PL" dirty="0"/>
              <a:t>Budżet – dane za 2022 rok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budżetu PUP pochodzącego ze źródeł Powiatu wynosi w 2022 r. </a:t>
            </a:r>
            <a:br>
              <a:rPr lang="pl-PL" dirty="0"/>
            </a:br>
            <a:r>
              <a:rPr lang="pl-PL" dirty="0"/>
              <a:t>4 541 991,00 zł</a:t>
            </a:r>
          </a:p>
          <a:p>
            <a:endParaRPr lang="pl-PL" dirty="0"/>
          </a:p>
          <a:p>
            <a:r>
              <a:rPr lang="pl-PL" dirty="0"/>
              <a:t>Zrealizowane dochody budżetowe z tytułu wpłat cudzoziemców za wydanie zezwoleń i złożone oświadczenia na dzień 31-05-2022 wynoszą 255 375,00 zł.</a:t>
            </a:r>
          </a:p>
        </p:txBody>
      </p:sp>
    </p:spTree>
    <p:extLst>
      <p:ext uri="{BB962C8B-B14F-4D97-AF65-F5344CB8AC3E}">
        <p14:creationId xmlns:p14="http://schemas.microsoft.com/office/powerpoint/2010/main" val="18130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8DF8B-2C31-499C-BF7F-19289F0E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80969"/>
          </a:xfrm>
        </p:spPr>
        <p:txBody>
          <a:bodyPr>
            <a:normAutofit fontScale="90000"/>
          </a:bodyPr>
          <a:lstStyle/>
          <a:p>
            <a:r>
              <a:rPr lang="pl-PL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 według wieku, poziomu wykształcenia i stażu pracy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25A07F5E-5D34-4FC1-9BBF-5F3E082FF3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0176" y="1510017"/>
          <a:ext cx="8523216" cy="4982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774">
                  <a:extLst>
                    <a:ext uri="{9D8B030D-6E8A-4147-A177-3AD203B41FA5}">
                      <a16:colId xmlns:a16="http://schemas.microsoft.com/office/drawing/2014/main" val="760436490"/>
                    </a:ext>
                  </a:extLst>
                </a:gridCol>
                <a:gridCol w="1041860">
                  <a:extLst>
                    <a:ext uri="{9D8B030D-6E8A-4147-A177-3AD203B41FA5}">
                      <a16:colId xmlns:a16="http://schemas.microsoft.com/office/drawing/2014/main" val="1436313490"/>
                    </a:ext>
                  </a:extLst>
                </a:gridCol>
                <a:gridCol w="1090518">
                  <a:extLst>
                    <a:ext uri="{9D8B030D-6E8A-4147-A177-3AD203B41FA5}">
                      <a16:colId xmlns:a16="http://schemas.microsoft.com/office/drawing/2014/main" val="149227034"/>
                    </a:ext>
                  </a:extLst>
                </a:gridCol>
                <a:gridCol w="1066188">
                  <a:extLst>
                    <a:ext uri="{9D8B030D-6E8A-4147-A177-3AD203B41FA5}">
                      <a16:colId xmlns:a16="http://schemas.microsoft.com/office/drawing/2014/main" val="1084321496"/>
                    </a:ext>
                  </a:extLst>
                </a:gridCol>
                <a:gridCol w="1066188">
                  <a:extLst>
                    <a:ext uri="{9D8B030D-6E8A-4147-A177-3AD203B41FA5}">
                      <a16:colId xmlns:a16="http://schemas.microsoft.com/office/drawing/2014/main" val="3893657218"/>
                    </a:ext>
                  </a:extLst>
                </a:gridCol>
                <a:gridCol w="1591688">
                  <a:extLst>
                    <a:ext uri="{9D8B030D-6E8A-4147-A177-3AD203B41FA5}">
                      <a16:colId xmlns:a16="http://schemas.microsoft.com/office/drawing/2014/main" val="780147220"/>
                    </a:ext>
                  </a:extLst>
                </a:gridCol>
              </a:tblGrid>
              <a:tr h="380664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Wyszczególnienie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V</a:t>
                      </a:r>
                    </a:p>
                    <a:p>
                      <a:pPr marL="449580" algn="l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2021 r.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Udział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%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V</a:t>
                      </a:r>
                    </a:p>
                    <a:p>
                      <a:pPr marL="449580" algn="l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2022 r.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Udział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%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Dynamika   2021 r.=100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extLst>
                  <a:ext uri="{0D108BD9-81ED-4DB2-BD59-A6C34878D82A}">
                    <a16:rowId xmlns:a16="http://schemas.microsoft.com/office/drawing/2014/main" val="2247314919"/>
                  </a:ext>
                </a:extLst>
              </a:tr>
              <a:tr h="1875976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Wiek 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18   -   24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   -   34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35   -   44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45   -   54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55  -    59</a:t>
                      </a:r>
                    </a:p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60 i więcej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634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1123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910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682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          216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16,3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28,9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23,4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8,4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457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905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802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597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174</a:t>
                      </a: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14,2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24,9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18,6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8,8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5,4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72,1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80,6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88,1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87,5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86,5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80,6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extLst>
                  <a:ext uri="{0D108BD9-81ED-4DB2-BD59-A6C34878D82A}">
                    <a16:rowId xmlns:a16="http://schemas.microsoft.com/office/drawing/2014/main" val="3685944953"/>
                  </a:ext>
                </a:extLst>
              </a:tr>
              <a:tr h="2239174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Wykształcenie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Wyższe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Policealne i średnie zaw.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Średnie ogólnokształcące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Zasadnicze zawodowe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Gimnazjalne i poniżej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334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567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675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1004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1312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14,6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25,8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33,7</a:t>
                      </a: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311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446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556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833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1072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9,7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13,9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25,9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33,3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93,1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78,7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82,4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83,0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81,7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27" marR="29027" marT="0" marB="0"/>
                </a:tc>
                <a:extLst>
                  <a:ext uri="{0D108BD9-81ED-4DB2-BD59-A6C34878D82A}">
                    <a16:rowId xmlns:a16="http://schemas.microsoft.com/office/drawing/2014/main" val="8468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9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A7FB2C3-735E-4D91-A87F-8C80B75668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696246"/>
          <a:ext cx="7927594" cy="436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2780">
                  <a:extLst>
                    <a:ext uri="{9D8B030D-6E8A-4147-A177-3AD203B41FA5}">
                      <a16:colId xmlns:a16="http://schemas.microsoft.com/office/drawing/2014/main" val="3115630634"/>
                    </a:ext>
                  </a:extLst>
                </a:gridCol>
                <a:gridCol w="1009043">
                  <a:extLst>
                    <a:ext uri="{9D8B030D-6E8A-4147-A177-3AD203B41FA5}">
                      <a16:colId xmlns:a16="http://schemas.microsoft.com/office/drawing/2014/main" val="1781398546"/>
                    </a:ext>
                  </a:extLst>
                </a:gridCol>
                <a:gridCol w="1056170">
                  <a:extLst>
                    <a:ext uri="{9D8B030D-6E8A-4147-A177-3AD203B41FA5}">
                      <a16:colId xmlns:a16="http://schemas.microsoft.com/office/drawing/2014/main" val="4040130034"/>
                    </a:ext>
                  </a:extLst>
                </a:gridCol>
                <a:gridCol w="1032607">
                  <a:extLst>
                    <a:ext uri="{9D8B030D-6E8A-4147-A177-3AD203B41FA5}">
                      <a16:colId xmlns:a16="http://schemas.microsoft.com/office/drawing/2014/main" val="2903090293"/>
                    </a:ext>
                  </a:extLst>
                </a:gridCol>
                <a:gridCol w="1032607">
                  <a:extLst>
                    <a:ext uri="{9D8B030D-6E8A-4147-A177-3AD203B41FA5}">
                      <a16:colId xmlns:a16="http://schemas.microsoft.com/office/drawing/2014/main" val="3565910529"/>
                    </a:ext>
                  </a:extLst>
                </a:gridCol>
                <a:gridCol w="1214387">
                  <a:extLst>
                    <a:ext uri="{9D8B030D-6E8A-4147-A177-3AD203B41FA5}">
                      <a16:colId xmlns:a16="http://schemas.microsoft.com/office/drawing/2014/main" val="2670064897"/>
                    </a:ext>
                  </a:extLst>
                </a:gridCol>
              </a:tblGrid>
              <a:tr h="2810352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Staż pracy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Do 1 roku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1  -  5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5  -  10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10  -  20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20  -  30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30 lat i więcej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effectLst/>
                        </a:rPr>
                        <a:t>bez stażu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638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1108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646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692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28,5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13,6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17,8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516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912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567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461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28,3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17,6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17,1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758" marR="437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80,9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82,3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87,8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87,3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77,1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72,7</a:t>
                      </a: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79,3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95280"/>
                  </a:ext>
                </a:extLst>
              </a:tr>
              <a:tr h="1047815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Bezrobotni długookresowi pozostający bez pracy ponad 1 rok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2009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51,6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1664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51,7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2399226550"/>
                  </a:ext>
                </a:extLst>
              </a:tr>
              <a:tr h="507717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Ogółem</a:t>
                      </a:r>
                      <a:endParaRPr lang="pl-PL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3892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3218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82,7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/>
                </a:tc>
                <a:extLst>
                  <a:ext uri="{0D108BD9-81ED-4DB2-BD59-A6C34878D82A}">
                    <a16:rowId xmlns:a16="http://schemas.microsoft.com/office/drawing/2014/main" val="196813228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75000EC-1F89-454C-87A5-D65588479D61}"/>
              </a:ext>
            </a:extLst>
          </p:cNvPr>
          <p:cNvSpPr txBox="1"/>
          <p:nvPr/>
        </p:nvSpPr>
        <p:spPr>
          <a:xfrm>
            <a:off x="482391" y="5062130"/>
            <a:ext cx="6098796" cy="254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Źródło: Powiatowy Urząd Pracy w Płońsku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1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68D9E-D8DD-4AD8-9EBF-750E35A81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721452"/>
            <a:ext cx="8596668" cy="5319911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5000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strukturze bezrobocia od lat utrzymuje się wysoki poziom bezrobocia długookresowego, dość niski jest poziom wykształcenia bezrobotnych oraz dużą grupę bezrobotnych stanowią osoby zamieszkałe na wsi.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Ponad połowa zarejestrowanych bezrobotnych to osoby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wieku od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do 44 lat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Najmniej 14,2 % ogółu bezrobotnych to osoby powyżej 55 roku życia. Na koniec maja 2022 r. we wszystkich grupach wiekowych nastąpił spadek liczby bezrobotnych. 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Trudności ze znalezieniem pracy mają przede wszystkim osoby 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niskich kwalifikacjach zawodowych lub nie posiadających ich w ogóle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koniec maja 2022 r. największą grupę stanowili bezrobotni                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wykształceniem gimnazjalnym i poniżej 33,3 % ogółu bezrobotnych i zasadniczym zawodowym 25,9 %,           a najmniejszą grupę z wykształceniem wyższym 9,7 % ogółu bezrobotnych. 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Istotny problem na rynku pracy stanowi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bezrobocie długookresowe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tj. trwające powyżej 12 miesięcy. Na koniec maja 2022 r. osoby pozostające bez pracy ponad rok liczyły 1664 osoby tj. 51,7 % ogółu bezrobotnych  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poziom ten utrzymywał się na zbliżonym poziomie roku 2021.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Biorąc pod uwagę staż pracy, najliczniejszą grupę bezrobotnych stanowiły na koniec maja 2022 r. osoby ze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stażem pracy od 1 do 5 lat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(28,3 % ogółu bezrobotnych). We wszystkich grupach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odnotowano spadek liczby bezrobotnych w stosunku do roku poprzedniego.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2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547A5-82BE-49F8-917A-54699CBE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39692"/>
          </a:xfrm>
        </p:spPr>
        <p:txBody>
          <a:bodyPr>
            <a:normAutofit fontScale="90000"/>
          </a:bodyPr>
          <a:lstStyle/>
          <a:p>
            <a:r>
              <a:rPr lang="pl-PL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Napływ do bezrobocia i odpływ z bezrobocia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6F7A5F2-0E74-43D6-87D4-B267C0058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232" y="1149293"/>
          <a:ext cx="8036653" cy="464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725">
                  <a:extLst>
                    <a:ext uri="{9D8B030D-6E8A-4147-A177-3AD203B41FA5}">
                      <a16:colId xmlns:a16="http://schemas.microsoft.com/office/drawing/2014/main" val="692688279"/>
                    </a:ext>
                  </a:extLst>
                </a:gridCol>
                <a:gridCol w="1493982">
                  <a:extLst>
                    <a:ext uri="{9D8B030D-6E8A-4147-A177-3AD203B41FA5}">
                      <a16:colId xmlns:a16="http://schemas.microsoft.com/office/drawing/2014/main" val="2708255319"/>
                    </a:ext>
                  </a:extLst>
                </a:gridCol>
                <a:gridCol w="1493982">
                  <a:extLst>
                    <a:ext uri="{9D8B030D-6E8A-4147-A177-3AD203B41FA5}">
                      <a16:colId xmlns:a16="http://schemas.microsoft.com/office/drawing/2014/main" val="1777162923"/>
                    </a:ext>
                  </a:extLst>
                </a:gridCol>
                <a:gridCol w="1493982">
                  <a:extLst>
                    <a:ext uri="{9D8B030D-6E8A-4147-A177-3AD203B41FA5}">
                      <a16:colId xmlns:a16="http://schemas.microsoft.com/office/drawing/2014/main" val="73366495"/>
                    </a:ext>
                  </a:extLst>
                </a:gridCol>
                <a:gridCol w="1493982">
                  <a:extLst>
                    <a:ext uri="{9D8B030D-6E8A-4147-A177-3AD203B41FA5}">
                      <a16:colId xmlns:a16="http://schemas.microsoft.com/office/drawing/2014/main" val="3406940974"/>
                    </a:ext>
                  </a:extLst>
                </a:gridCol>
              </a:tblGrid>
              <a:tr h="2815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Wyszczególnienie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I-V 2021 r.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I–V 2022 r.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73263"/>
                  </a:ext>
                </a:extLst>
              </a:tr>
              <a:tr h="2815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Napływ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Odpływ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Napływ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Odpływ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88364413"/>
                  </a:ext>
                </a:extLst>
              </a:tr>
              <a:tr h="38029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Styczeń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Luty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Marzec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Kwiecień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Maj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Czerwiec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Lipiec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Sierpień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Wrzesień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Październik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Listopad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Grudzień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327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280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279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237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261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175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210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291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279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282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344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283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317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253</a:t>
                      </a: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241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356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322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259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63404431"/>
                  </a:ext>
                </a:extLst>
              </a:tr>
              <a:tr h="281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Ogółem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1384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1237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1450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1502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3571823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4F72007-EEA0-42AC-AC1C-D91143454F1F}"/>
              </a:ext>
            </a:extLst>
          </p:cNvPr>
          <p:cNvSpPr txBox="1"/>
          <p:nvPr/>
        </p:nvSpPr>
        <p:spPr>
          <a:xfrm>
            <a:off x="343949" y="5796995"/>
            <a:ext cx="6432182" cy="254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Źródło: Powiatowy Urząd Pracy w Płońsku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138F5B-1C42-423A-8DB9-EEA0B0DC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17072"/>
            <a:ext cx="8596668" cy="4724291"/>
          </a:xfrm>
        </p:spPr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okresie od stycznia do maja 2022 roku zarejestrowano 1450 osób bezrobotnych,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wyłączono z ewidencji 1502 osób bezrobotnych. W analizowanym okresie odpływ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bezrobocia był wyższy od napływu 52 osoby.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okresie od stycznia do maja 2021 roku zarejestrowano 1384 osoby bezrobotne,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wyłączono z ewidencji 1237 osób bezrobotnych. W analizowanym okresie napływ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bezrobocia był wyższy od odpływu o 147 osób.</a:t>
            </a:r>
          </a:p>
          <a:p>
            <a:endParaRPr lang="pl-PL" dirty="0"/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Napływ do bezrobocia wzrósł w roku 2022 w porównaniu do roku 2021 o 66 osób tj. 4,8 %, natomiast odpływ z bezrobocia wzrósł  o 265 osób tj. 21,4 %.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7856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3244</TotalTime>
  <Words>4843</Words>
  <Application>Microsoft Office PowerPoint</Application>
  <PresentationFormat>Panoramiczny</PresentationFormat>
  <Paragraphs>1202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Trebuchet MS</vt:lpstr>
      <vt:lpstr>Verdana</vt:lpstr>
      <vt:lpstr>Wingdings</vt:lpstr>
      <vt:lpstr>Wingdings 3</vt:lpstr>
      <vt:lpstr>Faseta</vt:lpstr>
      <vt:lpstr>1_Faseta</vt:lpstr>
      <vt:lpstr>Prezentacja programu PowerPoint</vt:lpstr>
      <vt:lpstr>Stopa bezrobocia w powiecie płońskim na tle kraju i województwa mazowieckiego</vt:lpstr>
      <vt:lpstr>  Stan bezrobocia w powiecie płońskim na koniec maja 2021 r. i 2022 r. </vt:lpstr>
      <vt:lpstr>Prezentacja programu PowerPoint</vt:lpstr>
      <vt:lpstr>Struktura według wieku, poziomu wykształcenia i stażu pracy  </vt:lpstr>
      <vt:lpstr>Prezentacja programu PowerPoint</vt:lpstr>
      <vt:lpstr>Prezentacja programu PowerPoint</vt:lpstr>
      <vt:lpstr>Napływ do bezrobocia i odpływ z bezrobocia </vt:lpstr>
      <vt:lpstr>Prezentacja programu PowerPoint</vt:lpstr>
      <vt:lpstr>Bezrobotni wyłączeni z ewidencji (odpływ) </vt:lpstr>
      <vt:lpstr>Prezentacja programu PowerPoint</vt:lpstr>
      <vt:lpstr>Poziom bezrobocia w gminach powiatu płońskiego</vt:lpstr>
      <vt:lpstr>Prezentacja programu PowerPoint</vt:lpstr>
      <vt:lpstr>Wydane decyzje i złożone odwołania</vt:lpstr>
      <vt:lpstr>Bieżące informacje dotyczące Obywateli Ukrainy </vt:lpstr>
      <vt:lpstr>I. Usługi rynku pracy 2022 1. Pośrednictwo pracy  1.1. Obsługa osób bezrobotnych </vt:lpstr>
      <vt:lpstr>Pośrednictwo Pracy 1.2. EURES</vt:lpstr>
      <vt:lpstr>Pośrednictwo Pracy 1.3. Wydawanie informacji Starosty </vt:lpstr>
      <vt:lpstr>2. Poradnictwo Zawodowe </vt:lpstr>
      <vt:lpstr>3. Szkolenia indywidualne</vt:lpstr>
      <vt:lpstr>4. Krajowy Fundusz Szkoleniowy</vt:lpstr>
      <vt:lpstr>II. Instrumenty rynku pracy 2022 1. LIMITY ŚRODKÓW</vt:lpstr>
      <vt:lpstr>Prezentacja programu PowerPoint</vt:lpstr>
      <vt:lpstr>Instrumenty rynku pracy</vt:lpstr>
      <vt:lpstr> </vt:lpstr>
      <vt:lpstr>Instrumenty rynku pracy  Wizyty sprawdzająco - monitorujące </vt:lpstr>
      <vt:lpstr>Kontrola i audyt w CAZ</vt:lpstr>
      <vt:lpstr>Kontrola i audyt w CAZ</vt:lpstr>
      <vt:lpstr>Kontrola i audyt w CAZ</vt:lpstr>
      <vt:lpstr>Działania Covid-19</vt:lpstr>
      <vt:lpstr>UKRAINA</vt:lpstr>
      <vt:lpstr>Analiza zatrudnienia cudzoziemców w powiecie płońskim od 01.01 do 31.05.2022 roku:</vt:lpstr>
      <vt:lpstr>Ilość wniosków o wydanie zezwolenia na pracę sezonową cudzoziemca w 2022 roku:</vt:lpstr>
      <vt:lpstr>Liczba złożonych wniosków o wydanie zezwolenia na pracę sezonową z podziałem na obywatelstwo cudzoziemca do 31.05.2022 roku: </vt:lpstr>
      <vt:lpstr>Prezentacja programu PowerPoint</vt:lpstr>
      <vt:lpstr>Ilość powiadomień o powierzeniu wykonywania pracy obywatelom Ukrainy:</vt:lpstr>
      <vt:lpstr>Prezentacja programu PowerPoint</vt:lpstr>
      <vt:lpstr>Prezentacja programu PowerPoint</vt:lpstr>
      <vt:lpstr>    Na potrzeby lokalnych plantatorów Urząd przygotował:  - zgłoszenie zapotrzebowania na pracowników do prac sezonowych  </vt:lpstr>
      <vt:lpstr>Prezentacja programu PowerPoint</vt:lpstr>
      <vt:lpstr>Prezentacja programu PowerPoint</vt:lpstr>
      <vt:lpstr>Budżet – dane za 2022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pup</dc:creator>
  <cp:lastModifiedBy>pup</cp:lastModifiedBy>
  <cp:revision>215</cp:revision>
  <cp:lastPrinted>2022-06-09T12:16:21Z</cp:lastPrinted>
  <dcterms:created xsi:type="dcterms:W3CDTF">2019-11-04T07:36:29Z</dcterms:created>
  <dcterms:modified xsi:type="dcterms:W3CDTF">2022-06-13T08:16:42Z</dcterms:modified>
</cp:coreProperties>
</file>