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notesMasterIdLst>
    <p:notesMasterId r:id="rId45"/>
  </p:notesMasterIdLst>
  <p:sldIdLst>
    <p:sldId id="272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319" r:id="rId13"/>
    <p:sldId id="320" r:id="rId14"/>
    <p:sldId id="299" r:id="rId15"/>
    <p:sldId id="300" r:id="rId16"/>
    <p:sldId id="263" r:id="rId17"/>
    <p:sldId id="270" r:id="rId18"/>
    <p:sldId id="259" r:id="rId19"/>
    <p:sldId id="260" r:id="rId20"/>
    <p:sldId id="264" r:id="rId21"/>
    <p:sldId id="269" r:id="rId22"/>
    <p:sldId id="261" r:id="rId23"/>
    <p:sldId id="281" r:id="rId24"/>
    <p:sldId id="280" r:id="rId25"/>
    <p:sldId id="282" r:id="rId26"/>
    <p:sldId id="283" r:id="rId27"/>
    <p:sldId id="284" r:id="rId28"/>
    <p:sldId id="285" r:id="rId29"/>
    <p:sldId id="286" r:id="rId30"/>
    <p:sldId id="262" r:id="rId31"/>
    <p:sldId id="271" r:id="rId32"/>
    <p:sldId id="273" r:id="rId33"/>
    <p:sldId id="275" r:id="rId34"/>
    <p:sldId id="311" r:id="rId35"/>
    <p:sldId id="312" r:id="rId36"/>
    <p:sldId id="313" r:id="rId37"/>
    <p:sldId id="314" r:id="rId38"/>
    <p:sldId id="315" r:id="rId39"/>
    <p:sldId id="316" r:id="rId40"/>
    <p:sldId id="317" r:id="rId41"/>
    <p:sldId id="308" r:id="rId42"/>
    <p:sldId id="309" r:id="rId43"/>
    <p:sldId id="318" r:id="rId44"/>
  </p:sldIdLst>
  <p:sldSz cx="12192000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A5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Analiza ilości wniosków o wydanie zezwolenia na pracę sezonową w latach 2020 - 2021</a:t>
            </a:r>
          </a:p>
        </c:rich>
      </c:tx>
      <c:layout>
        <c:manualLayout>
          <c:xMode val="edge"/>
          <c:yMode val="edge"/>
          <c:x val="8.8827726809378185E-2"/>
          <c:y val="3.65381892895846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7.7083333333333323E-2"/>
          <c:y val="7.9444444444444443E-2"/>
          <c:w val="0.796875"/>
          <c:h val="0.841058034412365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Ilość wniosków</c:v>
                </c:pt>
              </c:strCache>
            </c:strRef>
          </c:tx>
          <c:spPr>
            <a:solidFill>
              <a:srgbClr val="0070C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B2D9645-5959-463F-A87D-2E700C20EBC9}" type="VALUE">
                      <a:rPr lang="en-US" sz="1100" baseline="0">
                        <a:solidFill>
                          <a:schemeClr val="bg1"/>
                        </a:solidFill>
                      </a:rPr>
                      <a:pPr>
                        <a:defRPr sz="11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[WARTOŚĆ]</a:t>
                    </a:fld>
                    <a:endParaRPr lang="pl-PL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2F5-4012-AEBF-EF6AD3785B7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0A53B7C-C511-4A1D-9D23-D9CFC918D84E}" type="VALUE">
                      <a:rPr lang="en-US" sz="1100" baseline="0"/>
                      <a:pPr/>
                      <a:t>[WARTOŚĆ]</a:t>
                    </a:fld>
                    <a:endParaRPr lang="pl-PL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2F5-4012-AEBF-EF6AD3785B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2020 rok</c:v>
                </c:pt>
                <c:pt idx="1">
                  <c:v>2021 rok</c:v>
                </c:pt>
              </c:strCache>
            </c:strRef>
          </c:cat>
          <c:val>
            <c:numRef>
              <c:f>Arkusz1!$B$2:$B$3</c:f>
              <c:numCache>
                <c:formatCode>#,##0</c:formatCode>
                <c:ptCount val="2"/>
                <c:pt idx="0">
                  <c:v>45725</c:v>
                </c:pt>
                <c:pt idx="1">
                  <c:v>49378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F5-4012-AEBF-EF6AD3785B72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Ilość wydanych zezwoleń na pracę sezonową</c:v>
                </c:pt>
              </c:strCache>
            </c:strRef>
          </c:tx>
          <c:spPr>
            <a:solidFill>
              <a:srgbClr val="FFC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2020 rok</c:v>
                </c:pt>
                <c:pt idx="1">
                  <c:v>2021 rok</c:v>
                </c:pt>
              </c:strCache>
            </c:strRef>
          </c:cat>
          <c:val>
            <c:numRef>
              <c:f>Arkusz1!$C$2:$C$3</c:f>
              <c:numCache>
                <c:formatCode>#,##0</c:formatCode>
                <c:ptCount val="2"/>
                <c:pt idx="0">
                  <c:v>12852</c:v>
                </c:pt>
                <c:pt idx="1">
                  <c:v>13085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F5-4012-AEBF-EF6AD3785B7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74730384"/>
        <c:axId val="374730776"/>
      </c:barChart>
      <c:catAx>
        <c:axId val="37473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4730776"/>
        <c:crosses val="autoZero"/>
        <c:auto val="1"/>
        <c:lblAlgn val="ctr"/>
        <c:lblOffset val="100"/>
        <c:noMultiLvlLbl val="0"/>
      </c:catAx>
      <c:valAx>
        <c:axId val="3747307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7473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795129775444736"/>
          <c:y val="5.1587301587301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Ilość wydanych decyzji o umorzeniu postępowania administracyjnego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1CE5-4E9F-A93A-971BE9A7F4E5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1CE5-4E9F-A93A-971BE9A7F4E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2020 rok</c:v>
                </c:pt>
                <c:pt idx="1">
                  <c:v>2021 rok</c:v>
                </c:pt>
              </c:strCache>
            </c:strRef>
          </c:cat>
          <c:val>
            <c:numRef>
              <c:f>Arkusz1!$B$2:$B$3</c:f>
              <c:numCache>
                <c:formatCode>#,##0</c:formatCode>
                <c:ptCount val="2"/>
                <c:pt idx="0">
                  <c:v>29843</c:v>
                </c:pt>
                <c:pt idx="1">
                  <c:v>36159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E5-4E9F-A93A-971BE9A7F4E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75193912"/>
        <c:axId val="375193128"/>
      </c:barChart>
      <c:catAx>
        <c:axId val="375193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5193128"/>
        <c:crosses val="autoZero"/>
        <c:auto val="1"/>
        <c:lblAlgn val="ctr"/>
        <c:lblOffset val="100"/>
        <c:noMultiLvlLbl val="0"/>
      </c:catAx>
      <c:valAx>
        <c:axId val="3751931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75193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708718832020998"/>
          <c:y val="0.95229454651501899"/>
          <c:w val="0.23436720800524938"/>
          <c:h val="3.659434237386993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Analiza ilości oświadczeń o powierzeniu wykonywania pracy cudzoziemcowi </a:t>
            </a:r>
            <a:br>
              <a:rPr lang="pl-PL"/>
            </a:br>
            <a:r>
              <a:rPr lang="pl-PL"/>
              <a:t>w latach 2020 - 2021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Ilość oświadczeń o powierzeniu wykonywania pracy wpisanych do ewidencji oświadczeń</c:v>
                </c:pt>
              </c:strCache>
            </c:strRef>
          </c:tx>
          <c:spPr>
            <a:solidFill>
              <a:srgbClr val="00B0F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2020 rok</c:v>
                </c:pt>
                <c:pt idx="1">
                  <c:v>2021 rok</c:v>
                </c:pt>
              </c:strCache>
            </c:strRef>
          </c:cat>
          <c:val>
            <c:numRef>
              <c:f>Arkusz1!$B$2:$B$3</c:f>
              <c:numCache>
                <c:formatCode>#,##0</c:formatCode>
                <c:ptCount val="2"/>
                <c:pt idx="0">
                  <c:v>6752</c:v>
                </c:pt>
                <c:pt idx="1">
                  <c:v>8615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A1-4D03-B6E6-0E58ADDB758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Ilość złożonych powiadomień o podjęciu/niepodjęciu pracy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2020 rok</c:v>
                </c:pt>
                <c:pt idx="1">
                  <c:v>2021 rok</c:v>
                </c:pt>
              </c:strCache>
            </c:strRef>
          </c:cat>
          <c:val>
            <c:numRef>
              <c:f>Arkusz1!$C$2:$C$3</c:f>
              <c:numCache>
                <c:formatCode>#,##0</c:formatCode>
                <c:ptCount val="2"/>
                <c:pt idx="0">
                  <c:v>7914</c:v>
                </c:pt>
                <c:pt idx="1">
                  <c:v>7381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A1-4D03-B6E6-0E58ADDB758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75190384"/>
        <c:axId val="375190776"/>
      </c:barChart>
      <c:catAx>
        <c:axId val="37519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5190776"/>
        <c:crosses val="autoZero"/>
        <c:auto val="1"/>
        <c:lblAlgn val="ctr"/>
        <c:lblOffset val="100"/>
        <c:noMultiLvlLbl val="0"/>
      </c:catAx>
      <c:valAx>
        <c:axId val="3751907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7519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1A098-DA3B-4067-914A-D95BA4CAFE22}" type="datetimeFigureOut">
              <a:rPr lang="pl-PL" smtClean="0"/>
              <a:t>10.06.2022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2AD7F-B9B2-4204-A534-F69A68B95C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938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88BAE-0F77-4A33-ACD7-1F4FD9CCAA46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8900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7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5" y="609603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7" y="609600"/>
            <a:ext cx="7060151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71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6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7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7" y="2737249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6" y="2737249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3" y="514928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51" indent="0">
              <a:buNone/>
              <a:defRPr sz="1400"/>
            </a:lvl2pPr>
            <a:lvl3pPr marL="914104" indent="0">
              <a:buNone/>
              <a:defRPr sz="1200"/>
            </a:lvl3pPr>
            <a:lvl4pPr marL="1371155" indent="0">
              <a:buNone/>
              <a:defRPr sz="1000"/>
            </a:lvl4pPr>
            <a:lvl5pPr marL="1828205" indent="0">
              <a:buNone/>
              <a:defRPr sz="1000"/>
            </a:lvl5pPr>
            <a:lvl6pPr marL="2285258" indent="0">
              <a:buNone/>
              <a:defRPr sz="1000"/>
            </a:lvl6pPr>
            <a:lvl7pPr marL="2742309" indent="0">
              <a:buNone/>
              <a:defRPr sz="1000"/>
            </a:lvl7pPr>
            <a:lvl8pPr marL="3199360" indent="0">
              <a:buNone/>
              <a:defRPr sz="1000"/>
            </a:lvl8pPr>
            <a:lvl9pPr marL="3656411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6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6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6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5" y="6041366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6.jpeg"/><Relationship Id="rId4" Type="http://schemas.openxmlformats.org/officeDocument/2006/relationships/image" Target="../media/image8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6.jpeg"/><Relationship Id="rId4" Type="http://schemas.openxmlformats.org/officeDocument/2006/relationships/image" Target="../media/image8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6.jpeg"/><Relationship Id="rId4" Type="http://schemas.openxmlformats.org/officeDocument/2006/relationships/image" Target="../media/image8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6.jpeg"/><Relationship Id="rId4" Type="http://schemas.openxmlformats.org/officeDocument/2006/relationships/image" Target="../media/image8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6.jpeg"/><Relationship Id="rId4" Type="http://schemas.openxmlformats.org/officeDocument/2006/relationships/image" Target="../media/image8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6.jpeg"/><Relationship Id="rId4" Type="http://schemas.openxmlformats.org/officeDocument/2006/relationships/image" Target="../media/image8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6.jpeg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1688756" y="4720281"/>
            <a:ext cx="8025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Sprawozdanie z działalności Powiatowego Urzędu Pracy w Płońsku </a:t>
            </a:r>
          </a:p>
          <a:p>
            <a:r>
              <a:rPr lang="pl-PL" dirty="0"/>
              <a:t>za rok 2021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65" y="991052"/>
            <a:ext cx="9656901" cy="24386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977" y="279785"/>
            <a:ext cx="829128" cy="530398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5292" y="279785"/>
            <a:ext cx="1292464" cy="609653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0091" y="316364"/>
            <a:ext cx="1469263" cy="57307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0698" y="224916"/>
            <a:ext cx="1261981" cy="66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402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13E8AB-7D5C-4F22-A991-1C5A14AA9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1132514"/>
            <a:ext cx="8596668" cy="4908850"/>
          </a:xfrm>
        </p:spPr>
        <p:txBody>
          <a:bodyPr/>
          <a:lstStyle/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 wynika z powyższej tabeli ponad 60 % bezrobotnych zostało wyłączonych </a:t>
            </a: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ewidencji z powodu podjęcia pracy. </a:t>
            </a:r>
          </a:p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badanym okresie wzrosła liczba wyłączonych z ewidencji z powodu podjęcia pracy o 12,8 %. </a:t>
            </a:r>
          </a:p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Wśród bezrobotnych, którzy zostali wyłączeni z ewidencji z powodu podjęcia pracy    w 2021 r. większość to osoby zatrudnione na niesubsydiowanych miejscach pracy – 82%. W roku 2021 w porównaniu do roku 2020 r. zatrudnienie osób bezrobotnych                   w ramach form subsydiowanych zmalało o 7,2 %. </a:t>
            </a:r>
          </a:p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2021 r. odnotowano ponad dwukrotny wzrost liczby wyłączonych z ewidencji bezrobotnych z powodu odmowy podjęcia pracy oraz prawie dwukrotny wzrost wyłączonych z powodu niestawienia w wyznaczonym terminie. Nadmienić należy iż od marca 2020 r. do września 2021 r. z powodu pandemii COVID-19 ograniczono wyrejestrowania z powodu niestawienia w wyznaczonym terminie, gdyż wprowadzono możliwości telefonicznego potwierdzania gotowości do podjęcia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4201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5CDE08-6D6E-4D7E-8008-84B85BF46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472580"/>
          </a:xfrm>
        </p:spPr>
        <p:txBody>
          <a:bodyPr>
            <a:normAutofit/>
          </a:bodyPr>
          <a:lstStyle/>
          <a:p>
            <a:r>
              <a:rPr lang="pl-PL" sz="2400" b="1" i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Poziom bezrobocia w gminach powiatu płońskiego</a:t>
            </a:r>
            <a:endParaRPr lang="pl-PL" sz="2400" i="1" dirty="0">
              <a:solidFill>
                <a:schemeClr val="tx2"/>
              </a:solidFill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F5D4FBB1-70C7-4E80-B961-FD7EAD7F15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108846"/>
              </p:ext>
            </p:extLst>
          </p:nvPr>
        </p:nvGraphicFramePr>
        <p:xfrm>
          <a:off x="677335" y="1182848"/>
          <a:ext cx="7468376" cy="52589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7366">
                  <a:extLst>
                    <a:ext uri="{9D8B030D-6E8A-4147-A177-3AD203B41FA5}">
                      <a16:colId xmlns:a16="http://schemas.microsoft.com/office/drawing/2014/main" val="2261907135"/>
                    </a:ext>
                  </a:extLst>
                </a:gridCol>
                <a:gridCol w="1173785">
                  <a:extLst>
                    <a:ext uri="{9D8B030D-6E8A-4147-A177-3AD203B41FA5}">
                      <a16:colId xmlns:a16="http://schemas.microsoft.com/office/drawing/2014/main" val="3993157261"/>
                    </a:ext>
                  </a:extLst>
                </a:gridCol>
                <a:gridCol w="639630">
                  <a:extLst>
                    <a:ext uri="{9D8B030D-6E8A-4147-A177-3AD203B41FA5}">
                      <a16:colId xmlns:a16="http://schemas.microsoft.com/office/drawing/2014/main" val="1358988519"/>
                    </a:ext>
                  </a:extLst>
                </a:gridCol>
                <a:gridCol w="853593">
                  <a:extLst>
                    <a:ext uri="{9D8B030D-6E8A-4147-A177-3AD203B41FA5}">
                      <a16:colId xmlns:a16="http://schemas.microsoft.com/office/drawing/2014/main" val="1730961543"/>
                    </a:ext>
                  </a:extLst>
                </a:gridCol>
                <a:gridCol w="853593">
                  <a:extLst>
                    <a:ext uri="{9D8B030D-6E8A-4147-A177-3AD203B41FA5}">
                      <a16:colId xmlns:a16="http://schemas.microsoft.com/office/drawing/2014/main" val="120893623"/>
                    </a:ext>
                  </a:extLst>
                </a:gridCol>
                <a:gridCol w="639630">
                  <a:extLst>
                    <a:ext uri="{9D8B030D-6E8A-4147-A177-3AD203B41FA5}">
                      <a16:colId xmlns:a16="http://schemas.microsoft.com/office/drawing/2014/main" val="2086338883"/>
                    </a:ext>
                  </a:extLst>
                </a:gridCol>
                <a:gridCol w="853593">
                  <a:extLst>
                    <a:ext uri="{9D8B030D-6E8A-4147-A177-3AD203B41FA5}">
                      <a16:colId xmlns:a16="http://schemas.microsoft.com/office/drawing/2014/main" val="1410893266"/>
                    </a:ext>
                  </a:extLst>
                </a:gridCol>
                <a:gridCol w="853593">
                  <a:extLst>
                    <a:ext uri="{9D8B030D-6E8A-4147-A177-3AD203B41FA5}">
                      <a16:colId xmlns:a16="http://schemas.microsoft.com/office/drawing/2014/main" val="2402537990"/>
                    </a:ext>
                  </a:extLst>
                </a:gridCol>
                <a:gridCol w="853593">
                  <a:extLst>
                    <a:ext uri="{9D8B030D-6E8A-4147-A177-3AD203B41FA5}">
                      <a16:colId xmlns:a16="http://schemas.microsoft.com/office/drawing/2014/main" val="3038725824"/>
                    </a:ext>
                  </a:extLst>
                </a:gridCol>
              </a:tblGrid>
              <a:tr h="205756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3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3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000">
                          <a:effectLst/>
                        </a:rPr>
                        <a:t>Lp.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3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>
                          <a:effectLst/>
                        </a:rPr>
                        <a:t>Gmina /Miasto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>
                          <a:effectLst/>
                        </a:rPr>
                        <a:t>grudzień 2020 r.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>
                          <a:effectLst/>
                        </a:rPr>
                        <a:t>grudzień 2021 r.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>
                          <a:effectLst/>
                        </a:rPr>
                        <a:t>Dynamika</a:t>
                      </a:r>
                      <a:endParaRPr lang="pl-PL" sz="13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>
                          <a:effectLst/>
                        </a:rPr>
                        <a:t>Kol. 6:3</a:t>
                      </a:r>
                      <a:endParaRPr lang="pl-PL" sz="13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>
                          <a:effectLst/>
                        </a:rPr>
                        <a:t>w %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2178672198"/>
                  </a:ext>
                </a:extLst>
              </a:tr>
              <a:tr h="2046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>
                          <a:effectLst/>
                        </a:rPr>
                        <a:t>ogółem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>
                          <a:effectLst/>
                        </a:rPr>
                        <a:t>w tym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>
                          <a:effectLst/>
                        </a:rPr>
                        <a:t>ogółem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>
                          <a:effectLst/>
                        </a:rPr>
                        <a:t>w tym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144773"/>
                  </a:ext>
                </a:extLst>
              </a:tr>
              <a:tr h="44875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>
                          <a:effectLst/>
                        </a:rPr>
                        <a:t>kobiety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>
                          <a:effectLst/>
                        </a:rPr>
                        <a:t>z prawem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>
                          <a:effectLst/>
                        </a:rPr>
                        <a:t>kobiety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>
                          <a:effectLst/>
                        </a:rPr>
                        <a:t>z prawem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792726"/>
                  </a:ext>
                </a:extLst>
              </a:tr>
              <a:tr h="215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2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3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4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5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6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7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8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9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3183262451"/>
                  </a:ext>
                </a:extLst>
              </a:tr>
              <a:tr h="215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Baboszewo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390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210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74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351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192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74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90,0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3577891153"/>
                  </a:ext>
                </a:extLst>
              </a:tr>
              <a:tr h="215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2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Czerwińsk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242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142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43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216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125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31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89,3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3473678005"/>
                  </a:ext>
                </a:extLst>
              </a:tr>
              <a:tr h="215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3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Dzierzążnia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131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76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20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128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70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21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123825" algn="l"/>
                          <a:tab pos="360680" algn="ctr"/>
                        </a:tabLst>
                      </a:pPr>
                      <a:r>
                        <a:rPr lang="pl-PL" sz="1100">
                          <a:effectLst/>
                        </a:rPr>
                        <a:t>97,7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3017952188"/>
                  </a:ext>
                </a:extLst>
              </a:tr>
              <a:tr h="215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4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Joniec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74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41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11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80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48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15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108,1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1359509247"/>
                  </a:ext>
                </a:extLst>
              </a:tr>
              <a:tr h="215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5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Naruszewo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260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152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57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230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136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32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88,5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1604170176"/>
                  </a:ext>
                </a:extLst>
              </a:tr>
              <a:tr h="4541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6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Nowe Miasto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229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121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40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203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100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30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88,6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3006397449"/>
                  </a:ext>
                </a:extLst>
              </a:tr>
              <a:tr h="4541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7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Gmina Płońsk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415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233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89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351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196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56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84,6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3920626578"/>
                  </a:ext>
                </a:extLst>
              </a:tr>
              <a:tr h="4541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8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Gmina Raciąż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258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145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53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264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147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62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102,3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402886358"/>
                  </a:ext>
                </a:extLst>
              </a:tr>
              <a:tr h="215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9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Sochocin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254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146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45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230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125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44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90,6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4255379733"/>
                  </a:ext>
                </a:extLst>
              </a:tr>
              <a:tr h="2154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10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Załuski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214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125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34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153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82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18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71,5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2084427491"/>
                  </a:ext>
                </a:extLst>
              </a:tr>
              <a:tr h="4541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11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Miasto Płońsk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1036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532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180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879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458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144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84,8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582911790"/>
                  </a:ext>
                </a:extLst>
              </a:tr>
              <a:tr h="5248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12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Miasto Raciąż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243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136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44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194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115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40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79,8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4289598824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55481799-5AED-4974-8997-C1E23CAC8334}"/>
              </a:ext>
            </a:extLst>
          </p:cNvPr>
          <p:cNvSpPr txBox="1"/>
          <p:nvPr/>
        </p:nvSpPr>
        <p:spPr>
          <a:xfrm rot="10800000" flipV="1">
            <a:off x="402672" y="6217172"/>
            <a:ext cx="6484689" cy="254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</a:pPr>
            <a:r>
              <a:rPr lang="pl-PL" sz="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Źródło: Powiatowy Urząd Pracy w Płońsku</a:t>
            </a:r>
            <a:endParaRPr lang="pl-PL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723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5CDE08-6D6E-4D7E-8008-84B85BF46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472580"/>
          </a:xfrm>
        </p:spPr>
        <p:txBody>
          <a:bodyPr>
            <a:normAutofit/>
          </a:bodyPr>
          <a:lstStyle/>
          <a:p>
            <a:r>
              <a:rPr lang="pl-PL" sz="2400" b="1" i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Poziom bezrobocia w gminach powiatu płońskiego</a:t>
            </a:r>
            <a:endParaRPr lang="pl-PL" sz="2400" i="1" dirty="0">
              <a:solidFill>
                <a:schemeClr val="tx2"/>
              </a:solidFill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F5D4FBB1-70C7-4E80-B961-FD7EAD7F15B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63752" y="1589248"/>
          <a:ext cx="4148549" cy="4421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0238">
                  <a:extLst>
                    <a:ext uri="{9D8B030D-6E8A-4147-A177-3AD203B41FA5}">
                      <a16:colId xmlns:a16="http://schemas.microsoft.com/office/drawing/2014/main" val="2261907135"/>
                    </a:ext>
                  </a:extLst>
                </a:gridCol>
                <a:gridCol w="1658371">
                  <a:extLst>
                    <a:ext uri="{9D8B030D-6E8A-4147-A177-3AD203B41FA5}">
                      <a16:colId xmlns:a16="http://schemas.microsoft.com/office/drawing/2014/main" val="3993157261"/>
                    </a:ext>
                  </a:extLst>
                </a:gridCol>
                <a:gridCol w="1729940">
                  <a:extLst>
                    <a:ext uri="{9D8B030D-6E8A-4147-A177-3AD203B41FA5}">
                      <a16:colId xmlns:a16="http://schemas.microsoft.com/office/drawing/2014/main" val="3038725824"/>
                    </a:ext>
                  </a:extLst>
                </a:gridCol>
              </a:tblGrid>
              <a:tr h="8115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3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3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3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 dirty="0">
                          <a:effectLst/>
                        </a:rPr>
                        <a:t>Gmina /Miasto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 dirty="0">
                          <a:effectLst/>
                        </a:rPr>
                        <a:t>Dynamika</a:t>
                      </a:r>
                      <a:endParaRPr lang="pl-PL" sz="13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 dirty="0">
                          <a:effectLst/>
                        </a:rPr>
                        <a:t>2021 r.</a:t>
                      </a:r>
                      <a:endParaRPr lang="pl-PL" sz="13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 dirty="0">
                          <a:effectLst/>
                        </a:rPr>
                        <a:t>w %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2178672198"/>
                  </a:ext>
                </a:extLst>
              </a:tr>
              <a:tr h="2266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2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3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3183262451"/>
                  </a:ext>
                </a:extLst>
              </a:tr>
              <a:tr h="2266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Joniec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108,1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3577891153"/>
                  </a:ext>
                </a:extLst>
              </a:tr>
              <a:tr h="2266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2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Gmina Raciąż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102,3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3473678005"/>
                  </a:ext>
                </a:extLst>
              </a:tr>
              <a:tr h="2266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3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Dzierzążnia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123825" algn="l"/>
                          <a:tab pos="360680" algn="ctr"/>
                        </a:tabLst>
                      </a:pPr>
                      <a:r>
                        <a:rPr lang="pl-PL" sz="1100" dirty="0">
                          <a:effectLst/>
                        </a:rPr>
                        <a:t>97,7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3017952188"/>
                  </a:ext>
                </a:extLst>
              </a:tr>
              <a:tr h="2266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4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Sochocin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90,6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1359509247"/>
                  </a:ext>
                </a:extLst>
              </a:tr>
              <a:tr h="2266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5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Baboszewo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90,0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1604170176"/>
                  </a:ext>
                </a:extLst>
              </a:tr>
              <a:tr h="2602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6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Czerwińsk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89,3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3006397449"/>
                  </a:ext>
                </a:extLst>
              </a:tr>
              <a:tr h="2871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7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Nowe Miasto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88,6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3920626578"/>
                  </a:ext>
                </a:extLst>
              </a:tr>
              <a:tr h="2646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8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Naruszewo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88,5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402886358"/>
                  </a:ext>
                </a:extLst>
              </a:tr>
              <a:tr h="2266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9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Miasto Płońsk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84,8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4255379733"/>
                  </a:ext>
                </a:extLst>
              </a:tr>
              <a:tr h="2266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10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Gmina Płońsk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84,6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2084427491"/>
                  </a:ext>
                </a:extLst>
              </a:tr>
              <a:tr h="289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11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Miasto Raciąż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79,8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582911790"/>
                  </a:ext>
                </a:extLst>
              </a:tr>
              <a:tr h="4958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12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Załuski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71,5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4289598824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55481799-5AED-4974-8997-C1E23CAC8334}"/>
              </a:ext>
            </a:extLst>
          </p:cNvPr>
          <p:cNvSpPr txBox="1"/>
          <p:nvPr/>
        </p:nvSpPr>
        <p:spPr>
          <a:xfrm rot="10800000" flipV="1">
            <a:off x="3679272" y="6120961"/>
            <a:ext cx="6484689" cy="254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</a:pPr>
            <a:r>
              <a:rPr lang="pl-PL" sz="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Źródło: Powiatowy Urząd Pracy w Płońsku</a:t>
            </a:r>
            <a:endParaRPr lang="pl-PL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Symbol zastępczy zawartości 3">
            <a:extLst>
              <a:ext uri="{FF2B5EF4-FFF2-40B4-BE49-F238E27FC236}">
                <a16:creationId xmlns:a16="http://schemas.microsoft.com/office/drawing/2014/main" id="{33FDEF37-B5B7-8E5D-3472-E8AEC04B3077}"/>
              </a:ext>
            </a:extLst>
          </p:cNvPr>
          <p:cNvGraphicFramePr>
            <a:graphicFrameLocks/>
          </p:cNvGraphicFramePr>
          <p:nvPr/>
        </p:nvGraphicFramePr>
        <p:xfrm>
          <a:off x="474251" y="1589248"/>
          <a:ext cx="4148549" cy="44623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240">
                  <a:extLst>
                    <a:ext uri="{9D8B030D-6E8A-4147-A177-3AD203B41FA5}">
                      <a16:colId xmlns:a16="http://schemas.microsoft.com/office/drawing/2014/main" val="2261907135"/>
                    </a:ext>
                  </a:extLst>
                </a:gridCol>
                <a:gridCol w="1559709">
                  <a:extLst>
                    <a:ext uri="{9D8B030D-6E8A-4147-A177-3AD203B41FA5}">
                      <a16:colId xmlns:a16="http://schemas.microsoft.com/office/drawing/2014/main" val="3993157261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3038725824"/>
                    </a:ext>
                  </a:extLst>
                </a:gridCol>
              </a:tblGrid>
              <a:tr h="825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3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3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3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 dirty="0">
                          <a:effectLst/>
                        </a:rPr>
                        <a:t>Gmina /Miasto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 dirty="0">
                          <a:effectLst/>
                        </a:rPr>
                        <a:t>Dynamika</a:t>
                      </a:r>
                      <a:endParaRPr lang="pl-PL" sz="13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 dirty="0">
                          <a:effectLst/>
                        </a:rPr>
                        <a:t>2020 r.</a:t>
                      </a:r>
                      <a:endParaRPr lang="pl-PL" sz="13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 dirty="0">
                          <a:effectLst/>
                        </a:rPr>
                        <a:t>w %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2178672198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2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3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3183262451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Gmina Raciąż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137,2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3577891153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2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Naruszewo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126,2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3473678005"/>
                  </a:ext>
                </a:extLst>
              </a:tr>
              <a:tr h="2235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3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Baboszewo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125,0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3017952188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4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Gmina Płońsk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119,9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1359509247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5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Załuski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116,9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1604170176"/>
                  </a:ext>
                </a:extLst>
              </a:tr>
              <a:tr h="2647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6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Miasto Raciąż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116,3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3006397449"/>
                  </a:ext>
                </a:extLst>
              </a:tr>
              <a:tr h="2920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7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Czerwińsk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115,2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3920626578"/>
                  </a:ext>
                </a:extLst>
              </a:tr>
              <a:tr h="2692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8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Miasto Płońsk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115,0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402886358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9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Nowe Miasto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113,4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4255379733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10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Sochocin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112,9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2084427491"/>
                  </a:ext>
                </a:extLst>
              </a:tr>
              <a:tr h="2948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11</a:t>
                      </a:r>
                      <a:endParaRPr lang="pl-PL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Dzierzążnia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123825" algn="l"/>
                          <a:tab pos="360680" algn="ctr"/>
                        </a:tabLst>
                      </a:pPr>
                      <a:r>
                        <a:rPr lang="pl-PL" sz="1100" dirty="0">
                          <a:effectLst/>
                        </a:rPr>
                        <a:t>108,3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582911790"/>
                  </a:ext>
                </a:extLst>
              </a:tr>
              <a:tr h="5043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12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Joniec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102,8</a:t>
                      </a:r>
                      <a:endParaRPr lang="pl-PL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4" marR="40184" marT="0" marB="0"/>
                </a:tc>
                <a:extLst>
                  <a:ext uri="{0D108BD9-81ED-4DB2-BD59-A6C34878D82A}">
                    <a16:rowId xmlns:a16="http://schemas.microsoft.com/office/drawing/2014/main" val="4289598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746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DDEDE5-8E48-4E5B-B7A3-43ACD9726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1795244"/>
            <a:ext cx="8391164" cy="4246119"/>
          </a:xfrm>
        </p:spPr>
        <p:txBody>
          <a:bodyPr/>
          <a:lstStyle/>
          <a:p>
            <a:pPr algn="just"/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Analizując poziom bezrobocia w poszczególnych gminach powiatu płońskiego </a:t>
            </a: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roku 2021 prawie  we wszystkich gminach oprócz gminy Joniec i Gminy Raciąż odnotowano spadek liczby bezrobotnych. </a:t>
            </a:r>
          </a:p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Największy spadek nastąpił w gminie Załuski  o 28,5 % oraz w mieście Raciąż              o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,2%.</a:t>
            </a:r>
          </a:p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Najmniejszy spadek odnotowano w gminie Dzierzążnia  o 2,3%.</a:t>
            </a:r>
          </a:p>
          <a:p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5912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F40F5D-C0BC-41CF-9067-C9C0189CA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506136"/>
          </a:xfrm>
        </p:spPr>
        <p:txBody>
          <a:bodyPr>
            <a:normAutofit fontScale="90000"/>
          </a:bodyPr>
          <a:lstStyle/>
          <a:p>
            <a:r>
              <a:rPr lang="pl-PL" sz="2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Stopa bezrobocia w powiecie płońskim na tle kraju i województwa mazowieckiego</a:t>
            </a: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8ABEFDD-AFE2-4F00-A005-BBE5028727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071991"/>
              </p:ext>
            </p:extLst>
          </p:nvPr>
        </p:nvGraphicFramePr>
        <p:xfrm>
          <a:off x="1124126" y="1644241"/>
          <a:ext cx="7189365" cy="38841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57523">
                  <a:extLst>
                    <a:ext uri="{9D8B030D-6E8A-4147-A177-3AD203B41FA5}">
                      <a16:colId xmlns:a16="http://schemas.microsoft.com/office/drawing/2014/main" val="5590928"/>
                    </a:ext>
                  </a:extLst>
                </a:gridCol>
                <a:gridCol w="613035">
                  <a:extLst>
                    <a:ext uri="{9D8B030D-6E8A-4147-A177-3AD203B41FA5}">
                      <a16:colId xmlns:a16="http://schemas.microsoft.com/office/drawing/2014/main" val="2082762633"/>
                    </a:ext>
                  </a:extLst>
                </a:gridCol>
                <a:gridCol w="613035">
                  <a:extLst>
                    <a:ext uri="{9D8B030D-6E8A-4147-A177-3AD203B41FA5}">
                      <a16:colId xmlns:a16="http://schemas.microsoft.com/office/drawing/2014/main" val="1460949440"/>
                    </a:ext>
                  </a:extLst>
                </a:gridCol>
                <a:gridCol w="613035">
                  <a:extLst>
                    <a:ext uri="{9D8B030D-6E8A-4147-A177-3AD203B41FA5}">
                      <a16:colId xmlns:a16="http://schemas.microsoft.com/office/drawing/2014/main" val="3510429204"/>
                    </a:ext>
                  </a:extLst>
                </a:gridCol>
                <a:gridCol w="613035">
                  <a:extLst>
                    <a:ext uri="{9D8B030D-6E8A-4147-A177-3AD203B41FA5}">
                      <a16:colId xmlns:a16="http://schemas.microsoft.com/office/drawing/2014/main" val="143984823"/>
                    </a:ext>
                  </a:extLst>
                </a:gridCol>
                <a:gridCol w="613781">
                  <a:extLst>
                    <a:ext uri="{9D8B030D-6E8A-4147-A177-3AD203B41FA5}">
                      <a16:colId xmlns:a16="http://schemas.microsoft.com/office/drawing/2014/main" val="3111641865"/>
                    </a:ext>
                  </a:extLst>
                </a:gridCol>
                <a:gridCol w="613035">
                  <a:extLst>
                    <a:ext uri="{9D8B030D-6E8A-4147-A177-3AD203B41FA5}">
                      <a16:colId xmlns:a16="http://schemas.microsoft.com/office/drawing/2014/main" val="2082170737"/>
                    </a:ext>
                  </a:extLst>
                </a:gridCol>
                <a:gridCol w="613035">
                  <a:extLst>
                    <a:ext uri="{9D8B030D-6E8A-4147-A177-3AD203B41FA5}">
                      <a16:colId xmlns:a16="http://schemas.microsoft.com/office/drawing/2014/main" val="1617433701"/>
                    </a:ext>
                  </a:extLst>
                </a:gridCol>
                <a:gridCol w="613035">
                  <a:extLst>
                    <a:ext uri="{9D8B030D-6E8A-4147-A177-3AD203B41FA5}">
                      <a16:colId xmlns:a16="http://schemas.microsoft.com/office/drawing/2014/main" val="2176734618"/>
                    </a:ext>
                  </a:extLst>
                </a:gridCol>
                <a:gridCol w="613035">
                  <a:extLst>
                    <a:ext uri="{9D8B030D-6E8A-4147-A177-3AD203B41FA5}">
                      <a16:colId xmlns:a16="http://schemas.microsoft.com/office/drawing/2014/main" val="4267149599"/>
                    </a:ext>
                  </a:extLst>
                </a:gridCol>
                <a:gridCol w="613781">
                  <a:extLst>
                    <a:ext uri="{9D8B030D-6E8A-4147-A177-3AD203B41FA5}">
                      <a16:colId xmlns:a16="http://schemas.microsoft.com/office/drawing/2014/main" val="2202723419"/>
                    </a:ext>
                  </a:extLst>
                </a:gridCol>
              </a:tblGrid>
              <a:tr h="10167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800">
                          <a:effectLst/>
                        </a:rPr>
                        <a:t>Wyszczególnienie  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XII  2012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XII</a:t>
                      </a:r>
                      <a:endParaRPr lang="pl-PL" sz="1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2013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XII 2014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XII</a:t>
                      </a:r>
                      <a:endParaRPr lang="pl-PL" sz="1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2015 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XII</a:t>
                      </a:r>
                      <a:endParaRPr lang="pl-PL" sz="1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2016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XII 2017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XII</a:t>
                      </a:r>
                      <a:endParaRPr lang="pl-PL" sz="1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2018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XII</a:t>
                      </a:r>
                      <a:endParaRPr lang="pl-PL" sz="1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2019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XII</a:t>
                      </a:r>
                      <a:endParaRPr lang="pl-PL" sz="1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2020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XII</a:t>
                      </a:r>
                      <a:endParaRPr lang="pl-PL" sz="1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2021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9843455"/>
                  </a:ext>
                </a:extLst>
              </a:tr>
              <a:tr h="9265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000">
                          <a:effectLst/>
                        </a:rPr>
                        <a:t>Powiat Płońsk</a:t>
                      </a:r>
                      <a:endParaRPr lang="pl-PL" sz="14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18,1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18,3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16,4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14,5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12,6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10,5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10,4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9,1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10,7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</a:rPr>
                        <a:t>9,3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362614"/>
                  </a:ext>
                </a:extLst>
              </a:tr>
              <a:tr h="8927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000">
                          <a:effectLst/>
                        </a:rPr>
                        <a:t>Województwo Mazowieckie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10,8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11,0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9,8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8,4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7,2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5,6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4,9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4,4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5,2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</a:rPr>
                        <a:t>4,6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313303"/>
                  </a:ext>
                </a:extLst>
              </a:tr>
              <a:tr h="10480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000">
                          <a:effectLst/>
                        </a:rPr>
                        <a:t>Kraj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</a:rPr>
                        <a:t>13,4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</a:rPr>
                        <a:t>13,4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</a:rPr>
                        <a:t>11,5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</a:rPr>
                        <a:t>9,8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</a:rPr>
                        <a:t>8,3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</a:rPr>
                        <a:t>6,6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</a:rPr>
                        <a:t>5,8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</a:rPr>
                        <a:t>5,2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</a:rPr>
                        <a:t>6,2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</a:rPr>
                        <a:t>5,4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95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505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57973D-2C14-431C-A28B-88B384EB7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766194"/>
          </a:xfrm>
        </p:spPr>
        <p:txBody>
          <a:bodyPr>
            <a:normAutofit/>
          </a:bodyPr>
          <a:lstStyle/>
          <a:p>
            <a:r>
              <a:rPr lang="pl-PL" sz="2400" b="1" i="1" dirty="0">
                <a:solidFill>
                  <a:schemeClr val="tx1"/>
                </a:solidFill>
              </a:rPr>
              <a:t>Wydane decyzje i złożone odwołania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A693A19-82CB-4B18-956D-E5A353445E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769130"/>
              </p:ext>
            </p:extLst>
          </p:nvPr>
        </p:nvGraphicFramePr>
        <p:xfrm>
          <a:off x="738231" y="1635853"/>
          <a:ext cx="7667537" cy="3137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0831">
                  <a:extLst>
                    <a:ext uri="{9D8B030D-6E8A-4147-A177-3AD203B41FA5}">
                      <a16:colId xmlns:a16="http://schemas.microsoft.com/office/drawing/2014/main" val="3921949977"/>
                    </a:ext>
                  </a:extLst>
                </a:gridCol>
                <a:gridCol w="1652472">
                  <a:extLst>
                    <a:ext uri="{9D8B030D-6E8A-4147-A177-3AD203B41FA5}">
                      <a16:colId xmlns:a16="http://schemas.microsoft.com/office/drawing/2014/main" val="3206618973"/>
                    </a:ext>
                  </a:extLst>
                </a:gridCol>
                <a:gridCol w="1824234">
                  <a:extLst>
                    <a:ext uri="{9D8B030D-6E8A-4147-A177-3AD203B41FA5}">
                      <a16:colId xmlns:a16="http://schemas.microsoft.com/office/drawing/2014/main" val="2124148449"/>
                    </a:ext>
                  </a:extLst>
                </a:gridCol>
              </a:tblGrid>
              <a:tr h="8724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Wyszczególnienie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I – XII 2020 r.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I - XII 2021 r.</a:t>
                      </a:r>
                      <a:endParaRPr lang="pl-PL" sz="1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143398642"/>
                  </a:ext>
                </a:extLst>
              </a:tr>
              <a:tr h="226499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buFont typeface="+mj-lt"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lang="pl-PL" sz="1200" dirty="0">
                          <a:effectLst/>
                        </a:rPr>
                        <a:t>Wydane decyzje ogółem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+mj-lt"/>
                        <a:buAutoNum type="arabicParenR"/>
                        <a:tabLst>
                          <a:tab pos="457200" algn="l"/>
                        </a:tabLst>
                      </a:pPr>
                      <a:endParaRPr lang="pl-PL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+mj-lt"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lang="pl-PL" sz="1200" dirty="0">
                          <a:effectLst/>
                        </a:rPr>
                        <a:t>Złożone odwołania od wydanych decyzji </a:t>
                      </a:r>
                      <a:endParaRPr lang="pl-PL" sz="1400" dirty="0">
                        <a:effectLst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z tego:</a:t>
                      </a:r>
                      <a:endParaRPr lang="pl-PL" sz="1400" dirty="0">
                        <a:effectLst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- uchylone decyzje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8736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12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0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9261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23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0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582549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528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252" y="288363"/>
            <a:ext cx="1466851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77335" y="1245997"/>
            <a:ext cx="8596668" cy="665182"/>
          </a:xfrm>
        </p:spPr>
        <p:txBody>
          <a:bodyPr/>
          <a:lstStyle/>
          <a:p>
            <a:pPr algn="ctr"/>
            <a:r>
              <a:rPr lang="pl-PL" dirty="0"/>
              <a:t>Pośrednictwo Pracy 2021</a:t>
            </a:r>
          </a:p>
        </p:txBody>
      </p:sp>
      <p:sp>
        <p:nvSpPr>
          <p:cNvPr id="3" name="Podtytuł 2"/>
          <p:cNvSpPr>
            <a:spLocks noGrp="1"/>
          </p:cNvSpPr>
          <p:nvPr>
            <p:ph sz="half" idx="1"/>
          </p:nvPr>
        </p:nvSpPr>
        <p:spPr>
          <a:xfrm>
            <a:off x="364295" y="1845277"/>
            <a:ext cx="9529348" cy="455552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l-PL" sz="2500" dirty="0">
              <a:solidFill>
                <a:srgbClr val="7030A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Pośrednictwo Pracy dla osób bezrobotnych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doradcy klienta obsłużyli </a:t>
            </a:r>
            <a:r>
              <a:rPr lang="pl-PL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26 251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wizyt osób bezrobotnych i poszukujących pracy, w ramach tych wizyt przeprowadzili </a:t>
            </a:r>
            <a:r>
              <a:rPr lang="pl-PL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3896</a:t>
            </a:r>
            <a:r>
              <a:rPr lang="pl-PL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kwestionariusze wywiadu dla osób bezrobotnych, opracowali </a:t>
            </a:r>
            <a:r>
              <a:rPr lang="pl-PL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3736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indywidualnych planów działania.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Pośrednictwo Pracy dla pracodawców 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doradcy klienta pozyskali </a:t>
            </a:r>
            <a:r>
              <a:rPr lang="pl-PL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656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ofert pracy niesubsydiowanej na </a:t>
            </a:r>
            <a:r>
              <a:rPr lang="pl-PL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1917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wolnych miejsc pracy. W wyniku kontaktów z pracodawcami doradcy klienta pozyskali </a:t>
            </a:r>
            <a:r>
              <a:rPr lang="pl-PL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1455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wolnych miejsc pracy, jednocześnie nawiązując współpracę z </a:t>
            </a:r>
            <a:r>
              <a:rPr lang="pl-PL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157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nowymi pracodawcami.  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ramach niesubsydiowanych ofert pracy w wyniku pośrednictwa otwartego oraz wydanych skierowań do pracy, zatrudnienie znalazło </a:t>
            </a:r>
            <a:r>
              <a:rPr lang="pl-PL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518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osób. 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Pracodawcy współpracujący z Powiatowym Urzędem Pracy w Płońsku najczęściej poszukiwali pracowników na następujące stanowiska: </a:t>
            </a:r>
            <a:r>
              <a:rPr lang="pl-PL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 produkcji - 303, magazynier - 290, pakowacz ręczny 218, pracownik biurowy - 86, robotnik gospodarczy - 72, sprzedawca – 62, pomocniczy robotnik budowlany – 43.</a:t>
            </a:r>
            <a:endParaRPr 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Obraz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815" y="316821"/>
            <a:ext cx="8286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77863" y="3765551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77863" y="3765551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122" y="279701"/>
            <a:ext cx="1288151" cy="607639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082" y="240699"/>
            <a:ext cx="1258743" cy="660840"/>
          </a:xfrm>
          <a:prstGeom prst="rect">
            <a:avLst/>
          </a:prstGeom>
        </p:spPr>
      </p:pic>
      <p:cxnSp>
        <p:nvCxnSpPr>
          <p:cNvPr id="10" name="Łącznik prosty 9"/>
          <p:cNvCxnSpPr/>
          <p:nvPr/>
        </p:nvCxnSpPr>
        <p:spPr>
          <a:xfrm>
            <a:off x="0" y="952857"/>
            <a:ext cx="96300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887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1154" y="1565190"/>
            <a:ext cx="8596668" cy="675503"/>
          </a:xfrm>
        </p:spPr>
        <p:txBody>
          <a:bodyPr>
            <a:normAutofit/>
          </a:bodyPr>
          <a:lstStyle/>
          <a:p>
            <a:r>
              <a:rPr lang="pl-PL" sz="3200" dirty="0"/>
              <a:t>Pośrednictwo Pracy – organizacja giełd 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4973" y="2183026"/>
            <a:ext cx="8409030" cy="3542271"/>
          </a:xfrm>
        </p:spPr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okresie od 01.01.2021 do 31.12.2021 zorganizowano 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spotkania informacyjno-rekrutacyjne.</a:t>
            </a:r>
          </a:p>
          <a:p>
            <a:pPr marL="0" indent="0" algn="ctr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Uczestnicy –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osób bezrobotnych</a:t>
            </a:r>
          </a:p>
          <a:p>
            <a:pPr marL="0" indent="0" algn="ctr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Podjęcie pracy –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osoby</a:t>
            </a:r>
          </a:p>
          <a:p>
            <a:pPr marL="0" indent="0" algn="ctr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Kolejny etap rekrutacji –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osób</a:t>
            </a:r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0785"/>
            <a:ext cx="9656901" cy="2438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154" y="315567"/>
            <a:ext cx="829128" cy="53039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098" y="275939"/>
            <a:ext cx="1292464" cy="60965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8450" y="315567"/>
            <a:ext cx="1469263" cy="57307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7863" y="259489"/>
            <a:ext cx="1261981" cy="66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969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252" y="288363"/>
            <a:ext cx="1466851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85573" y="1004175"/>
            <a:ext cx="8596668" cy="665182"/>
          </a:xfrm>
        </p:spPr>
        <p:txBody>
          <a:bodyPr/>
          <a:lstStyle/>
          <a:p>
            <a:pPr algn="ctr"/>
            <a:r>
              <a:rPr lang="pl-PL" dirty="0"/>
              <a:t>Pośrednictwo Pracy - EURES</a:t>
            </a:r>
          </a:p>
        </p:txBody>
      </p:sp>
      <p:pic>
        <p:nvPicPr>
          <p:cNvPr id="2049" name="Obraz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815" y="316821"/>
            <a:ext cx="8286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77863" y="3765551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77863" y="3765551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122" y="279701"/>
            <a:ext cx="1288151" cy="607639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082" y="240699"/>
            <a:ext cx="1258743" cy="660840"/>
          </a:xfrm>
          <a:prstGeom prst="rect">
            <a:avLst/>
          </a:prstGeom>
        </p:spPr>
      </p:pic>
      <p:cxnSp>
        <p:nvCxnSpPr>
          <p:cNvPr id="10" name="Łącznik prosty 9"/>
          <p:cNvCxnSpPr/>
          <p:nvPr/>
        </p:nvCxnSpPr>
        <p:spPr>
          <a:xfrm>
            <a:off x="0" y="952857"/>
            <a:ext cx="96300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77336" y="2160589"/>
            <a:ext cx="9026837" cy="4174308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Powiatowym Urzędzie Pracy jeden z doradców klienta świadczy usługi EURES (Europejskie Służby Zatrudnienia). </a:t>
            </a:r>
          </a:p>
          <a:p>
            <a:pPr marL="0" indent="0" algn="ctr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udzielonych informacji na temat warunków życia i pracy w krajach Unii Europejskiej oraz Europejskiego Obszaru Gospodarczego –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osób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ofert pracy EURES wpisanych do rejestru –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93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miejsc pracy w sieci EURES –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513</a:t>
            </a:r>
          </a:p>
          <a:p>
            <a:pPr marL="0" indent="0" algn="ctr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995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252" y="288363"/>
            <a:ext cx="1466851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77333" y="1045852"/>
            <a:ext cx="8596668" cy="66518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Pośrednictwo Pracy –wydawanie informacji Starosty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sz="half" idx="1"/>
          </p:nvPr>
        </p:nvSpPr>
        <p:spPr>
          <a:xfrm>
            <a:off x="578478" y="2158315"/>
            <a:ext cx="8952699" cy="45555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okresie od 01 stycznia do 31 grudnia 2021 r. wydano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113 informacji starosty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braku możliwości zaspokojenia potrzeb kadrowych pracodawcy na lokalnym rynku pracy na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875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stanowisk pracy.</a:t>
            </a: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Najczęściej występujące stanowiska pracy w ofertach pracy zgłoszonych w celu uzyskania informacji Starosty:</a:t>
            </a:r>
          </a:p>
          <a:p>
            <a:pPr algn="just">
              <a:buFontTx/>
              <a:buChar char="-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 fizyczny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350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miejsc pracy (wymagane języki obce, występujące w ofertach: ukraiński, białoruski, mołdawski),</a:t>
            </a:r>
          </a:p>
          <a:p>
            <a:pPr algn="just">
              <a:buFontTx/>
              <a:buChar char="-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Pakowacz ręczny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165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miejsc pracy (wymagane języki obce, występujące w ofertach: ukraiński, rosyjski, angielski),</a:t>
            </a:r>
          </a:p>
          <a:p>
            <a:pPr algn="just">
              <a:buFontTx/>
              <a:buChar char="-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Pomocniczy robotnik polowy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115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miejsc pracy (wymagany język obcy, występujący w ofertach: hiszpański, francuski, angielski, filipiński),</a:t>
            </a:r>
          </a:p>
          <a:p>
            <a:pPr algn="just">
              <a:buFontTx/>
              <a:buChar char="-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 produkcji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76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miejsc pracy (wymagany język obcy, występujący w ofertach: ukraiński).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Obraz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815" y="316821"/>
            <a:ext cx="8286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77863" y="3765551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77863" y="3765551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122" y="279701"/>
            <a:ext cx="1288151" cy="607639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082" y="240699"/>
            <a:ext cx="1258743" cy="660840"/>
          </a:xfrm>
          <a:prstGeom prst="rect">
            <a:avLst/>
          </a:prstGeom>
        </p:spPr>
      </p:pic>
      <p:cxnSp>
        <p:nvCxnSpPr>
          <p:cNvPr id="10" name="Łącznik prosty 9"/>
          <p:cNvCxnSpPr/>
          <p:nvPr/>
        </p:nvCxnSpPr>
        <p:spPr>
          <a:xfrm>
            <a:off x="0" y="952857"/>
            <a:ext cx="96300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273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02DEB9-F5B0-419E-8B7F-25194896F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504" y="595484"/>
            <a:ext cx="8596668" cy="1320800"/>
          </a:xfrm>
        </p:spPr>
        <p:txBody>
          <a:bodyPr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0" lang="pl-PL" altLang="pl-P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pl-PL" altLang="pl-PL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 bezrobocia w powiecie płońskim na koniec grudnia 2020 r. i 2021 r.</a:t>
            </a:r>
            <a:b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D17312B-0731-4AE3-A7ED-DBC1A75CAA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561039"/>
              </p:ext>
            </p:extLst>
          </p:nvPr>
        </p:nvGraphicFramePr>
        <p:xfrm>
          <a:off x="973123" y="1484851"/>
          <a:ext cx="7835317" cy="45468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7322">
                  <a:extLst>
                    <a:ext uri="{9D8B030D-6E8A-4147-A177-3AD203B41FA5}">
                      <a16:colId xmlns:a16="http://schemas.microsoft.com/office/drawing/2014/main" val="3914997183"/>
                    </a:ext>
                  </a:extLst>
                </a:gridCol>
                <a:gridCol w="1125462">
                  <a:extLst>
                    <a:ext uri="{9D8B030D-6E8A-4147-A177-3AD203B41FA5}">
                      <a16:colId xmlns:a16="http://schemas.microsoft.com/office/drawing/2014/main" val="3455936835"/>
                    </a:ext>
                  </a:extLst>
                </a:gridCol>
                <a:gridCol w="858211">
                  <a:extLst>
                    <a:ext uri="{9D8B030D-6E8A-4147-A177-3AD203B41FA5}">
                      <a16:colId xmlns:a16="http://schemas.microsoft.com/office/drawing/2014/main" val="3640366908"/>
                    </a:ext>
                  </a:extLst>
                </a:gridCol>
                <a:gridCol w="858211">
                  <a:extLst>
                    <a:ext uri="{9D8B030D-6E8A-4147-A177-3AD203B41FA5}">
                      <a16:colId xmlns:a16="http://schemas.microsoft.com/office/drawing/2014/main" val="2423218066"/>
                    </a:ext>
                  </a:extLst>
                </a:gridCol>
                <a:gridCol w="795727">
                  <a:extLst>
                    <a:ext uri="{9D8B030D-6E8A-4147-A177-3AD203B41FA5}">
                      <a16:colId xmlns:a16="http://schemas.microsoft.com/office/drawing/2014/main" val="1337124071"/>
                    </a:ext>
                  </a:extLst>
                </a:gridCol>
                <a:gridCol w="1640384">
                  <a:extLst>
                    <a:ext uri="{9D8B030D-6E8A-4147-A177-3AD203B41FA5}">
                      <a16:colId xmlns:a16="http://schemas.microsoft.com/office/drawing/2014/main" val="4149632298"/>
                    </a:ext>
                  </a:extLst>
                </a:gridCol>
              </a:tblGrid>
              <a:tr h="8308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Wyszczególnienie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XII</a:t>
                      </a:r>
                      <a:endParaRPr lang="pl-PL" sz="10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2020 r.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Udział</a:t>
                      </a:r>
                      <a:endParaRPr lang="pl-PL" sz="10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%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XII</a:t>
                      </a:r>
                      <a:endParaRPr lang="pl-PL" sz="10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2021 r.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Udział</a:t>
                      </a:r>
                      <a:endParaRPr lang="pl-PL" sz="10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%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Dynamika</a:t>
                      </a:r>
                      <a:endParaRPr lang="pl-PL" sz="10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2020 r.=100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4621725"/>
                  </a:ext>
                </a:extLst>
              </a:tr>
              <a:tr h="37160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Bezrobotni ogółem</a:t>
                      </a:r>
                      <a:endParaRPr lang="pl-PL" sz="10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w tym:</a:t>
                      </a:r>
                      <a:endParaRPr lang="pl-PL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lang="pl-PL" sz="1200" dirty="0">
                          <a:effectLst/>
                        </a:rPr>
                        <a:t>Kobiety</a:t>
                      </a:r>
                      <a:endParaRPr lang="pl-PL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lang="pl-PL" sz="1200" dirty="0">
                          <a:effectLst/>
                        </a:rPr>
                        <a:t>Z prawem do zasiłku</a:t>
                      </a:r>
                      <a:endParaRPr lang="pl-PL" sz="10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-     Młodzież (18-25 lat)</a:t>
                      </a:r>
                      <a:endParaRPr lang="pl-PL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lang="pl-PL" sz="1200" dirty="0">
                          <a:effectLst/>
                        </a:rPr>
                        <a:t>Niepełnosprawni bezrobotni</a:t>
                      </a:r>
                      <a:endParaRPr lang="pl-PL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lang="pl-PL" sz="1200" dirty="0">
                          <a:effectLst/>
                        </a:rPr>
                        <a:t>Zamieszkali na wsi</a:t>
                      </a:r>
                      <a:endParaRPr lang="pl-PL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lang="pl-PL" sz="1200" dirty="0">
                          <a:effectLst/>
                        </a:rPr>
                        <a:t>Zwolnieni z przyczyn dot. zakładu pracy</a:t>
                      </a:r>
                      <a:endParaRPr lang="pl-PL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lang="pl-PL" sz="1200" dirty="0">
                          <a:effectLst/>
                        </a:rPr>
                        <a:t>Poprzednio pracujące</a:t>
                      </a:r>
                      <a:endParaRPr lang="pl-PL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lang="pl-PL" sz="1200" dirty="0">
                          <a:effectLst/>
                        </a:rPr>
                        <a:t>Dotychczas niepracujące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3745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2058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689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648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105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2415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270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3090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655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100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54,9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18,4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17,3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2,8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64,5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7,2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82,5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17,5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3283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1793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570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506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119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2076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210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2735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548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100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54,6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17,4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15,4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3,6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63,2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6,4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83,3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16,7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87,7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87,1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82,7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78,1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113,3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86,0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77,8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88,5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83,7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0355414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93D05B8-6450-4CC1-9BE4-C897876E2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402" y="6031684"/>
            <a:ext cx="322406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pl-PL" altLang="pl-PL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Ź</a:t>
            </a:r>
            <a:r>
              <a:rPr kumimoji="0" lang="pl-PL" altLang="pl-PL" sz="900" b="0" i="1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ródło: Powiatowy Urząd Pracy w Płońsku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94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252" y="288363"/>
            <a:ext cx="1466851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77335" y="1245997"/>
            <a:ext cx="8596668" cy="665182"/>
          </a:xfrm>
        </p:spPr>
        <p:txBody>
          <a:bodyPr/>
          <a:lstStyle/>
          <a:p>
            <a:pPr algn="ctr"/>
            <a:r>
              <a:rPr lang="pl-PL" dirty="0"/>
              <a:t>Poradnictwo Zawodowe 2021</a:t>
            </a:r>
          </a:p>
        </p:txBody>
      </p:sp>
      <p:sp>
        <p:nvSpPr>
          <p:cNvPr id="3" name="Podtytuł 2"/>
          <p:cNvSpPr>
            <a:spLocks noGrp="1"/>
          </p:cNvSpPr>
          <p:nvPr>
            <p:ph sz="half" idx="1"/>
          </p:nvPr>
        </p:nvSpPr>
        <p:spPr>
          <a:xfrm>
            <a:off x="677333" y="1985319"/>
            <a:ext cx="8952699" cy="4415482"/>
          </a:xfrm>
        </p:spPr>
        <p:txBody>
          <a:bodyPr>
            <a:normAutofit/>
          </a:bodyPr>
          <a:lstStyle/>
          <a:p>
            <a:pPr defTabSz="457200">
              <a:buClr>
                <a:srgbClr val="90C226"/>
              </a:buClr>
            </a:pPr>
            <a:endParaRPr lang="pl-PL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defTabSz="457200">
              <a:buClr>
                <a:srgbClr val="90C226"/>
              </a:buClr>
            </a:pP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Poradnictwo zawodowe ma na celu udzielanie pomocy osobom bezrobotnym poszukującym pracy (w tym niepełnosprawnym) mającym trudności w wyborze zatrudnienia, zawodu lub kierunku szkolenia. </a:t>
            </a:r>
          </a:p>
          <a:p>
            <a:pPr defTabSz="457200">
              <a:buClr>
                <a:srgbClr val="90C226"/>
              </a:buClr>
            </a:pPr>
            <a:endParaRPr lang="pl-PL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buClr>
                <a:srgbClr val="90C226"/>
              </a:buClr>
            </a:pP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Realizowane jest w formie:</a:t>
            </a:r>
          </a:p>
          <a:p>
            <a:pPr defTabSz="457200">
              <a:buClr>
                <a:srgbClr val="90C226"/>
              </a:buClr>
              <a:buFontTx/>
              <a:buChar char="-"/>
            </a:pP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porad indywidualnych, </a:t>
            </a:r>
          </a:p>
          <a:p>
            <a:pPr defTabSz="457200">
              <a:buClr>
                <a:srgbClr val="90C226"/>
              </a:buClr>
              <a:buFontTx/>
              <a:buChar char="-"/>
            </a:pP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porad grupowych,</a:t>
            </a:r>
          </a:p>
          <a:p>
            <a:pPr defTabSz="457200">
              <a:buClr>
                <a:srgbClr val="90C226"/>
              </a:buClr>
              <a:buFontTx/>
              <a:buChar char="-"/>
            </a:pP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informacji zawodowych indywidualnych, </a:t>
            </a:r>
          </a:p>
          <a:p>
            <a:pPr defTabSz="457200">
              <a:buClr>
                <a:srgbClr val="90C226"/>
              </a:buClr>
              <a:buFontTx/>
              <a:buChar char="-"/>
            </a:pP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informacji zawodowych grupowych,</a:t>
            </a:r>
          </a:p>
          <a:p>
            <a:pPr defTabSz="457200">
              <a:buClr>
                <a:srgbClr val="90C226"/>
              </a:buClr>
              <a:buFontTx/>
              <a:buChar char="-"/>
            </a:pP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szkolenia z umiejętności poszukiwania pracy.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Obraz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815" y="316821"/>
            <a:ext cx="8286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77863" y="3765551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77863" y="3765551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122" y="279701"/>
            <a:ext cx="1288151" cy="607639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082" y="240699"/>
            <a:ext cx="1258743" cy="660840"/>
          </a:xfrm>
          <a:prstGeom prst="rect">
            <a:avLst/>
          </a:prstGeom>
        </p:spPr>
      </p:pic>
      <p:cxnSp>
        <p:nvCxnSpPr>
          <p:cNvPr id="10" name="Łącznik prosty 9"/>
          <p:cNvCxnSpPr/>
          <p:nvPr/>
        </p:nvCxnSpPr>
        <p:spPr>
          <a:xfrm>
            <a:off x="0" y="952857"/>
            <a:ext cx="96300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052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252" y="288363"/>
            <a:ext cx="1466851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77335" y="1245997"/>
            <a:ext cx="8596668" cy="665182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Poradnictwo Zawodowe</a:t>
            </a:r>
          </a:p>
        </p:txBody>
      </p:sp>
      <p:sp>
        <p:nvSpPr>
          <p:cNvPr id="3" name="Podtytuł 2"/>
          <p:cNvSpPr>
            <a:spLocks noGrp="1"/>
          </p:cNvSpPr>
          <p:nvPr>
            <p:ph sz="half" idx="1"/>
          </p:nvPr>
        </p:nvSpPr>
        <p:spPr>
          <a:xfrm>
            <a:off x="677336" y="1845276"/>
            <a:ext cx="9023266" cy="4621427"/>
          </a:xfrm>
        </p:spPr>
        <p:txBody>
          <a:bodyPr>
            <a:normAutofit/>
          </a:bodyPr>
          <a:lstStyle/>
          <a:p>
            <a:pPr algn="just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Poradnictwo indywidualne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Podstawową metodą pracy doradców zawodowych jest rozmowa doradcza, przebiegająca zgodnie ze ściśle określonymi etapami oraz z wykorzystaniem specyficznych technik.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okresie sprawozdawczym udzielono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porad indywidualnych dla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osób bezrobotnych.</a:t>
            </a:r>
          </a:p>
          <a:p>
            <a:pPr algn="just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Informacja grupowa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Informacja zawodowa grupowa polega na bezpośrednim kontakcie doradcy zawodowego  z grupą osób zgłaszających potrzebę pomocy w ramach spotkania informacyjnego, które ma na celu przedstawienie informacji zawodowych. Głównie są to informacje o zawodach, rynku pracy oraz możliwościach szkolenia i kształcenia. 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okresie od 01.01.2021 r. do 31.12.2021 r.  Nie organizowano grupowych informacji zawodowych. 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2049" name="Obraz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815" y="316821"/>
            <a:ext cx="8286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77863" y="3765551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77863" y="3765551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>
              <a:solidFill>
                <a:prstClr val="black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122" y="279701"/>
            <a:ext cx="1288151" cy="607639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082" y="240699"/>
            <a:ext cx="1258743" cy="660840"/>
          </a:xfrm>
          <a:prstGeom prst="rect">
            <a:avLst/>
          </a:prstGeom>
        </p:spPr>
      </p:pic>
      <p:cxnSp>
        <p:nvCxnSpPr>
          <p:cNvPr id="10" name="Łącznik prosty 9"/>
          <p:cNvCxnSpPr/>
          <p:nvPr/>
        </p:nvCxnSpPr>
        <p:spPr>
          <a:xfrm>
            <a:off x="0" y="952857"/>
            <a:ext cx="96300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126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252" y="288363"/>
            <a:ext cx="1466851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77335" y="1245997"/>
            <a:ext cx="8596668" cy="665182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Poradnictwo Zawodowe</a:t>
            </a:r>
          </a:p>
        </p:txBody>
      </p:sp>
      <p:sp>
        <p:nvSpPr>
          <p:cNvPr id="3" name="Podtytuł 2"/>
          <p:cNvSpPr>
            <a:spLocks noGrp="1"/>
          </p:cNvSpPr>
          <p:nvPr>
            <p:ph sz="half" idx="1"/>
          </p:nvPr>
        </p:nvSpPr>
        <p:spPr>
          <a:xfrm>
            <a:off x="677333" y="2125363"/>
            <a:ext cx="8952699" cy="455552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PORADNICTWO ZAWODOWE DLA MŁODZIEŻY SZKOLNEJ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okresie sprawozdawczym od 01.01.2021 r. do 31.12.2021 r. doradcy zawodowi przeprowadzili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grupowych informacji zawodowych wśród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253</a:t>
            </a: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uczniów z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szkół Powiatu Płońskiego: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Zespołu Szkół nr 2 im. Leona Rutkowskiego w Płońsku,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Zespół Szkół Nr 1 im. Stanisława Staszica w Płońsku,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Szkoły Podstawowej nr 1 im. Bolesława Chrobrego w Płońsku,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Szkoły Podstawowej im. St. Konarskiego w Raciążu,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Szkoła Podstawowa im. Józefa Wybickiego w Baboszewie,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Szkoła Podstawowa im. Jana Pawła II w Kroczewie,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Specjalny Ośrodek Szkolno-Wychowawczy w Płońsku,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Hufiec Pracy 7-35 w Płońsku.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Spotkania z uczniami odbywały się w ramach </a:t>
            </a:r>
            <a:r>
              <a:rPr lang="pl-PL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Pilotażowego programu promocji Doradztwa Zawodowego dla szkół podstawowych i ponadpodstawowych oraz osób niepełnosprawnych w Powiecie Płońskim na lata 2020-2025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Obraz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815" y="316821"/>
            <a:ext cx="8286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77863" y="3765551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77863" y="3765551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122" y="279701"/>
            <a:ext cx="1288151" cy="607639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082" y="240699"/>
            <a:ext cx="1258743" cy="660840"/>
          </a:xfrm>
          <a:prstGeom prst="rect">
            <a:avLst/>
          </a:prstGeom>
        </p:spPr>
      </p:pic>
      <p:cxnSp>
        <p:nvCxnSpPr>
          <p:cNvPr id="10" name="Łącznik prosty 9"/>
          <p:cNvCxnSpPr/>
          <p:nvPr/>
        </p:nvCxnSpPr>
        <p:spPr>
          <a:xfrm>
            <a:off x="0" y="952857"/>
            <a:ext cx="96300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018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1202725"/>
            <a:ext cx="8310146" cy="667265"/>
          </a:xfrm>
        </p:spPr>
        <p:txBody>
          <a:bodyPr/>
          <a:lstStyle/>
          <a:p>
            <a:pPr algn="ctr"/>
            <a:r>
              <a:rPr lang="pl-PL" b="1" dirty="0"/>
              <a:t>Szkolenia indywidualne 2021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9643" y="2570204"/>
            <a:ext cx="8524360" cy="3471159"/>
          </a:xfrm>
        </p:spPr>
        <p:txBody>
          <a:bodyPr/>
          <a:lstStyle/>
          <a:p>
            <a:pPr marL="0" lvl="0" indent="449580" algn="just">
              <a:lnSpc>
                <a:spcPct val="150000"/>
              </a:lnSpc>
              <a:buClr>
                <a:srgbClr val="90C226"/>
              </a:buClr>
              <a:buNone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2021 roku na szkolenia i przekwalifikowania Powiatowy Urząd Pracy </a:t>
            </a:r>
            <a:b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Płońsku skierował </a:t>
            </a:r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 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osoby bezrobotne z czego: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90C226"/>
              </a:buClr>
              <a:buFont typeface="Symbol" panose="05050102010706020507" pitchFamily="18" charset="2"/>
              <a:buChar char=""/>
            </a:pPr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osoby zostały przeszkolone w ramach Regionalnego Programu Operacyjnego Województwa Mazowieckiego na lata 2014-2020,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90C226"/>
              </a:buClr>
              <a:buFont typeface="Symbol" panose="05050102010706020507" pitchFamily="18" charset="2"/>
              <a:buChar char=""/>
            </a:pPr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osób</a:t>
            </a:r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było skierowanych w ramach Funduszu Pracy.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Clr>
                <a:srgbClr val="90C226"/>
              </a:buClr>
              <a:buNone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Finansowanie kosztów szkolenia odbywało się w ramach szkolenia indywidualnego, którego zakres wskazywał wnioskodawca.</a:t>
            </a:r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" y="937218"/>
            <a:ext cx="9656901" cy="24386"/>
          </a:xfrm>
          <a:prstGeom prst="rect">
            <a:avLst/>
          </a:prstGeom>
        </p:spPr>
      </p:pic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815" y="316821"/>
            <a:ext cx="8286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122" y="279701"/>
            <a:ext cx="1288151" cy="607639"/>
          </a:xfrm>
          <a:prstGeom prst="rect">
            <a:avLst/>
          </a:prstGeom>
        </p:spPr>
      </p:pic>
      <p:pic>
        <p:nvPicPr>
          <p:cNvPr id="7" name="Obraz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252" y="288363"/>
            <a:ext cx="1466851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082" y="240699"/>
            <a:ext cx="1258743" cy="66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0462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4956" y="1252152"/>
            <a:ext cx="8596668" cy="801816"/>
          </a:xfrm>
        </p:spPr>
        <p:txBody>
          <a:bodyPr/>
          <a:lstStyle/>
          <a:p>
            <a:pPr algn="ctr"/>
            <a:r>
              <a:rPr lang="pl-PL" b="1" dirty="0"/>
              <a:t>Krajowy Fundusz Szkoleniowy 2021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4956" y="2159405"/>
            <a:ext cx="8596668" cy="469859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KFS jest formą wsparcia finansowego, przeznaczoną na potrzeby związane z kształceniem ustawicznym pracodawców i pracowników w celu uaktualnienia oraz uzupełnienia kwalifikacji zawodowych niezbędnych do funkcjonowania na rynku pracy.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2021 roku Powiatowy Urząd Pracy w Płońsku finansował działania na rzecz kształcenia ustawicznego pracowników i pracodawców w formie </a:t>
            </a:r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Krajowego Funduszu Szkoleniowego. 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Wydatkowano kwotę w wysokości </a:t>
            </a:r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812 834,92 zł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 czego: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621 878,12 zł 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środki limitu podstawowego,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190 956,80 zł 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środki rezerwy.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 wsparcia w ramach Krajowego Funduszu Szkoleniowego w 2021 r. skorzystało </a:t>
            </a:r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67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pracodawców.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" y="937218"/>
            <a:ext cx="9656901" cy="24386"/>
          </a:xfrm>
          <a:prstGeom prst="rect">
            <a:avLst/>
          </a:prstGeom>
        </p:spPr>
      </p:pic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815" y="316821"/>
            <a:ext cx="8286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122" y="279701"/>
            <a:ext cx="1288151" cy="607639"/>
          </a:xfrm>
          <a:prstGeom prst="rect">
            <a:avLst/>
          </a:prstGeom>
        </p:spPr>
      </p:pic>
      <p:pic>
        <p:nvPicPr>
          <p:cNvPr id="7" name="Obraz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252" y="288363"/>
            <a:ext cx="1466851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082" y="240699"/>
            <a:ext cx="1258743" cy="66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161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685" y="974337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Instrumenty rynku pracy 2021</a:t>
            </a:r>
            <a:br>
              <a:rPr lang="pl-PL" b="1" dirty="0"/>
            </a:br>
            <a:r>
              <a:rPr lang="pl-PL" sz="2700" b="1" dirty="0"/>
              <a:t>Analiza osób zaktywizowanych w latach: 2019-2021 – efektywność zatrudnieniowa i kosztowa</a:t>
            </a:r>
            <a:endParaRPr lang="pl-PL" sz="2700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846334"/>
              </p:ext>
            </p:extLst>
          </p:nvPr>
        </p:nvGraphicFramePr>
        <p:xfrm>
          <a:off x="2016284" y="2999044"/>
          <a:ext cx="5919470" cy="3747389"/>
        </p:xfrm>
        <a:graphic>
          <a:graphicData uri="http://schemas.openxmlformats.org/drawingml/2006/table">
            <a:tbl>
              <a:tblPr/>
              <a:tblGrid>
                <a:gridCol w="2074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Programy rynku pracy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rok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rok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rok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Prace interwencyjne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Roboty publiczne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Staże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Szkolenia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Studia podyplomowe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Prace społecznie użyteczne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Jednorazowe środki na rozpoczęcie działalności gospodarczej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Refundacja kosztów wyposażenia i doposażenia stanowisk pracy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Dofinansowanie kosztów dojazdu do pracy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Bony na zasiedlenie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 150f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Ogółem: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" y="937218"/>
            <a:ext cx="9656901" cy="24386"/>
          </a:xfrm>
          <a:prstGeom prst="rect">
            <a:avLst/>
          </a:prstGeom>
        </p:spPr>
      </p:pic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815" y="316821"/>
            <a:ext cx="8286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122" y="279701"/>
            <a:ext cx="1288151" cy="607639"/>
          </a:xfrm>
          <a:prstGeom prst="rect">
            <a:avLst/>
          </a:prstGeom>
        </p:spPr>
      </p:pic>
      <p:pic>
        <p:nvPicPr>
          <p:cNvPr id="7" name="Obraz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252" y="288363"/>
            <a:ext cx="1466851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082" y="240699"/>
            <a:ext cx="1258743" cy="66084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2070990" y="2649713"/>
            <a:ext cx="5662127" cy="273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1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Liczba osób zaktywizowanych w latach 2019-2021 w poszczególnych programach rynku pracy: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3355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1309816"/>
            <a:ext cx="8596668" cy="1320800"/>
          </a:xfrm>
        </p:spPr>
        <p:txBody>
          <a:bodyPr/>
          <a:lstStyle/>
          <a:p>
            <a:pPr algn="ctr"/>
            <a:r>
              <a:rPr lang="pl-PL" sz="3200" b="1" dirty="0">
                <a:solidFill>
                  <a:srgbClr val="90C226"/>
                </a:solidFill>
              </a:rPr>
              <a:t>Instrumenty rynku pracy 2021</a:t>
            </a:r>
            <a:br>
              <a:rPr lang="pl-PL" sz="3200" b="1" dirty="0">
                <a:solidFill>
                  <a:srgbClr val="90C226"/>
                </a:solidFill>
              </a:rPr>
            </a:br>
            <a:r>
              <a:rPr lang="pl-PL" sz="2400" b="1" dirty="0">
                <a:solidFill>
                  <a:srgbClr val="90C226"/>
                </a:solidFill>
              </a:rPr>
              <a:t>Analiza osób zaktywizowanych w latach: 2019-2021 – efektywność zatrudnieniowa i kosztowa</a:t>
            </a:r>
            <a:endParaRPr lang="pl-PL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</p:nvPr>
        </p:nvGraphicFramePr>
        <p:xfrm>
          <a:off x="2005489" y="3682682"/>
          <a:ext cx="5941060" cy="2204085"/>
        </p:xfrm>
        <a:graphic>
          <a:graphicData uri="http://schemas.openxmlformats.org/drawingml/2006/table">
            <a:tbl>
              <a:tblPr/>
              <a:tblGrid>
                <a:gridCol w="235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1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878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pl-PL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Programy rynku pracy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pl-PL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Rok 2019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Rok 2020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Rok 2021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Prace interwencyjne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Roboty publiczne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52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Staże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Jednorazowe  środki na rozpoczęcie działalności gospodarczej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Refundacja kosztów wyposażenia </a:t>
                      </a:r>
                      <a:b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doposażenia stanowisk pracy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035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Szkolenia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" y="937218"/>
            <a:ext cx="9656901" cy="24386"/>
          </a:xfrm>
          <a:prstGeom prst="rect">
            <a:avLst/>
          </a:prstGeom>
        </p:spPr>
      </p:pic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815" y="316821"/>
            <a:ext cx="8286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122" y="279701"/>
            <a:ext cx="1288151" cy="607639"/>
          </a:xfrm>
          <a:prstGeom prst="rect">
            <a:avLst/>
          </a:prstGeom>
        </p:spPr>
      </p:pic>
      <p:pic>
        <p:nvPicPr>
          <p:cNvPr id="7" name="Obraz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252" y="288363"/>
            <a:ext cx="1466851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082" y="240699"/>
            <a:ext cx="1258743" cy="66084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2282614" y="3100487"/>
            <a:ext cx="52084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Aft>
                <a:spcPts val="1200"/>
              </a:spcAft>
            </a:pPr>
            <a:r>
              <a:rPr lang="pl-PL" sz="11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Efektywność zatrudnieniowa z lat 2019-2021 wybranych programów rynku pracy w %:</a:t>
            </a:r>
            <a:endParaRPr lang="pl-P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7723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1011482"/>
            <a:ext cx="8596668" cy="1320800"/>
          </a:xfrm>
        </p:spPr>
        <p:txBody>
          <a:bodyPr/>
          <a:lstStyle/>
          <a:p>
            <a:pPr algn="ctr"/>
            <a:r>
              <a:rPr lang="pl-PL" sz="3200" b="1" dirty="0">
                <a:solidFill>
                  <a:srgbClr val="90C226"/>
                </a:solidFill>
              </a:rPr>
              <a:t>Instrumenty rynku pracy 2021</a:t>
            </a:r>
            <a:br>
              <a:rPr lang="pl-PL" sz="3200" b="1" dirty="0">
                <a:solidFill>
                  <a:srgbClr val="90C226"/>
                </a:solidFill>
              </a:rPr>
            </a:br>
            <a:r>
              <a:rPr lang="pl-PL" sz="2400" b="1" dirty="0">
                <a:solidFill>
                  <a:srgbClr val="90C226"/>
                </a:solidFill>
              </a:rPr>
              <a:t>Analiza osób zaktywizowanych w latach: 2019-2021 – efektywność zatrudnieniowa i kosztowa</a:t>
            </a:r>
            <a:endParaRPr lang="pl-PL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933993"/>
              </p:ext>
            </p:extLst>
          </p:nvPr>
        </p:nvGraphicFramePr>
        <p:xfrm>
          <a:off x="2598186" y="2777824"/>
          <a:ext cx="4754966" cy="3881439"/>
        </p:xfrm>
        <a:graphic>
          <a:graphicData uri="http://schemas.openxmlformats.org/drawingml/2006/table">
            <a:tbl>
              <a:tblPr/>
              <a:tblGrid>
                <a:gridCol w="1868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852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Programy rynku pracy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5" marR="5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Rok 2019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5" marR="5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Rok 2020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5" marR="5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Rok 2021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" marR="5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Prace interwencyjne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5" marR="5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5880,00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5" marR="5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5880,00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5" marR="5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6230,00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" marR="5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Roboty publiczne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5" marR="5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10 539,00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5" marR="5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10 539,00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5" marR="5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10 547,10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" marR="5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Staże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5" marR="5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13 268,00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5" marR="5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11 541,00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5" marR="5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12 900,00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" marR="5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5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Jednorazowe środki </a:t>
                      </a:r>
                      <a:b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rozpoczęcie działalności gospodarczej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5" marR="5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środki POWER- 21 000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środki RPO – 25 000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5" marR="5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 34 os. po 25 000,00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os. po 30 146,00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RPO 37 os. po 28 000,00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os. po 28 000,00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FP 2 os. po 28 000,00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5" marR="5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</a:t>
                      </a: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- 27  osób otrzymało dotację po 31 000,00 zł oraz: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29 277,00 zł – 1 osoba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30 961,38 zł – 1 osoba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28 309,34 – 1 osoba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25 420,00 zł – 1 osoba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RPO</a:t>
                      </a: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21 osób otrzymało dotację po 31 000,00 zł oraz: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30 045,00 zł -1 osoba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21 200,00 zł 1 osoba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29 047,62 zł -1 osoba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30 500,00 zł – 1 osoba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Fundusz Pracy</a:t>
                      </a: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27  osób otrzymało dotacje po 31 000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 zł oraz 1 osoba w kwocie 18 423,95 zł.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" marR="5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Refundacja kosztów wyposażenia 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doposażenia stanowisk pracy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5" marR="5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środki POWER- 21 000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środki RPO – 25 000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5" marR="5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 25 000,00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os. po 30 146,00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RPO 28 000,00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5" marR="5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</a:t>
                      </a: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-23 osoby po 31 000,00 zł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RPO</a:t>
                      </a: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-32 osoby po 31 000,00 zł 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" marR="5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003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Szkolenia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5" marR="5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1 577,00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5" marR="5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2 851,83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5" marR="5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3 024,51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" marR="50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" y="937218"/>
            <a:ext cx="9656901" cy="24386"/>
          </a:xfrm>
          <a:prstGeom prst="rect">
            <a:avLst/>
          </a:prstGeom>
        </p:spPr>
      </p:pic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815" y="316821"/>
            <a:ext cx="8286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122" y="279701"/>
            <a:ext cx="1288151" cy="607639"/>
          </a:xfrm>
          <a:prstGeom prst="rect">
            <a:avLst/>
          </a:prstGeom>
        </p:spPr>
      </p:pic>
      <p:pic>
        <p:nvPicPr>
          <p:cNvPr id="7" name="Obraz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252" y="288363"/>
            <a:ext cx="1466851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082" y="240699"/>
            <a:ext cx="1258743" cy="66084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2153628" y="2500825"/>
            <a:ext cx="5357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Aft>
                <a:spcPts val="1000"/>
              </a:spcAft>
            </a:pPr>
            <a:r>
              <a:rPr lang="pl-PL" sz="1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	Efektywność kosztowa podstawowych programów rynku pracy w zł/ osobę:</a:t>
            </a:r>
            <a:endParaRPr lang="pl-P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2361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104860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90C226"/>
                </a:solidFill>
              </a:rPr>
              <a:t>Instrumenty rynku pracy 2021</a:t>
            </a:r>
            <a:br>
              <a:rPr lang="pl-PL" b="1" dirty="0">
                <a:solidFill>
                  <a:srgbClr val="90C226"/>
                </a:solidFill>
              </a:rPr>
            </a:br>
            <a:r>
              <a:rPr lang="pl-PL" sz="2200" b="1" dirty="0"/>
              <a:t>Struktura wydatków Funduszu Pracy i EFS w 2021 r. na finansowanie subsydiowanych form aktywizacji zawodowej</a:t>
            </a: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00" y="2456398"/>
            <a:ext cx="8596668" cy="3880773"/>
          </a:xfrm>
        </p:spPr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Łączna kwota środków Funduszu Pracy i EFS w 2021 r. na realizację zadań na rzecz przeciwdziałania bezrobociu wynosiła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9 552 720,57 zł.</a:t>
            </a:r>
          </a:p>
          <a:p>
            <a:pPr>
              <a:buFontTx/>
              <a:buChar char="-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Fundusz Pracy – 4 396 360,74 zł –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zaktywizowano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330 osób</a:t>
            </a:r>
          </a:p>
          <a:p>
            <a:pPr lvl="0">
              <a:buClr>
                <a:srgbClr val="90C226"/>
              </a:buClr>
              <a:buFontTx/>
              <a:buChar char="-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WER – 2 868 054,63 zł - </a:t>
            </a: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zaktywizowano</a:t>
            </a:r>
            <a:r>
              <a:rPr lang="pl-PL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237 osób</a:t>
            </a:r>
          </a:p>
          <a:p>
            <a:pPr>
              <a:buClr>
                <a:srgbClr val="90C226"/>
              </a:buClr>
              <a:buFontTx/>
              <a:buChar char="-"/>
            </a:pPr>
            <a:r>
              <a:rPr lang="pl-PL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RPO – 2 288 305,20 zł -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zaktywizowano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129 osób</a:t>
            </a:r>
          </a:p>
          <a:p>
            <a:pPr marL="0" indent="0">
              <a:buClr>
                <a:srgbClr val="90C226"/>
              </a:buClr>
              <a:buNone/>
            </a:pPr>
            <a:endParaRPr lang="pl-PL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90C226"/>
              </a:buClr>
              <a:buNone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2021 r. Powiatowy Urząd Pracy w Płońsku wydatkował środki finansowe na poziomie </a:t>
            </a:r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92,34 %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90C226"/>
              </a:buClr>
              <a:buNone/>
            </a:pP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0C226"/>
              </a:buClr>
              <a:buFontTx/>
              <a:buChar char="-"/>
            </a:pPr>
            <a:endParaRPr lang="pl-PL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" y="937218"/>
            <a:ext cx="9656901" cy="24386"/>
          </a:xfrm>
          <a:prstGeom prst="rect">
            <a:avLst/>
          </a:prstGeom>
        </p:spPr>
      </p:pic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815" y="316821"/>
            <a:ext cx="8286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122" y="279701"/>
            <a:ext cx="1288151" cy="607639"/>
          </a:xfrm>
          <a:prstGeom prst="rect">
            <a:avLst/>
          </a:prstGeom>
        </p:spPr>
      </p:pic>
      <p:pic>
        <p:nvPicPr>
          <p:cNvPr id="7" name="Obraz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252" y="288363"/>
            <a:ext cx="1466851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082" y="240699"/>
            <a:ext cx="1258743" cy="66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722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4427" y="775072"/>
            <a:ext cx="8596668" cy="1320800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90C226"/>
                </a:solidFill>
              </a:rPr>
              <a:t>Instrumenty rynku pracy 2021</a:t>
            </a:r>
            <a:br>
              <a:rPr lang="pl-PL" b="1" dirty="0">
                <a:solidFill>
                  <a:srgbClr val="90C226"/>
                </a:solidFill>
              </a:rPr>
            </a:br>
            <a:r>
              <a:rPr lang="pl-PL" sz="2200" b="1" dirty="0">
                <a:solidFill>
                  <a:srgbClr val="90C226"/>
                </a:solidFill>
              </a:rPr>
              <a:t>Struktura wydatków Funduszu Pracy i EFS w 2021 r. na finansowanie subsydiowanych form aktywizacji zawodowej</a:t>
            </a:r>
            <a:endParaRPr lang="pl-PL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596632"/>
              </p:ext>
            </p:extLst>
          </p:nvPr>
        </p:nvGraphicFramePr>
        <p:xfrm>
          <a:off x="2344617" y="2061197"/>
          <a:ext cx="5315815" cy="4693293"/>
        </p:xfrm>
        <a:graphic>
          <a:graphicData uri="http://schemas.openxmlformats.org/drawingml/2006/table">
            <a:tbl>
              <a:tblPr/>
              <a:tblGrid>
                <a:gridCol w="1599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4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47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Aktywne formy przeciwdziałanie bezrobociu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 środków FP i EFS        </a:t>
                      </a:r>
                      <a:br>
                        <a:rPr lang="pl-PL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2021 r.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Wydatki środków FP i EFS w 2021 r.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003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Szkolenia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80 534,52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72 588,14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003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Studia podyplomowe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003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Prace interwencyjne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1 160 680,00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781 257,88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003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Roboty publiczne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1 017 500,00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946 619,45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003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Prace społecznie użyteczne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30 000,00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21 276,72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003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Staże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2 178 581,60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2 041 874,75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985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Środki na podjęcie działalności gospodarczej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2 572 563,18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2 566 544,76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7478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Refundacja kosztów wyposażenia i doposażenia stanowisk pracy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2 294 000,00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2 259 881,64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003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Koszty dojazdu do pracy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123 360,74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39 144,82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003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 zasiedleniowy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90 000,53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90 000,00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003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Koszty badań lekarskich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2000,00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660,00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2003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KRUS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1000,00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003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Ogółem: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9 552 720,57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8 820 935,83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45" marR="60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" y="937218"/>
            <a:ext cx="9656901" cy="24386"/>
          </a:xfrm>
          <a:prstGeom prst="rect">
            <a:avLst/>
          </a:prstGeom>
        </p:spPr>
      </p:pic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815" y="316821"/>
            <a:ext cx="8286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122" y="279701"/>
            <a:ext cx="1288151" cy="607639"/>
          </a:xfrm>
          <a:prstGeom prst="rect">
            <a:avLst/>
          </a:prstGeom>
        </p:spPr>
      </p:pic>
      <p:pic>
        <p:nvPicPr>
          <p:cNvPr id="7" name="Obraz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252" y="288363"/>
            <a:ext cx="1466851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082" y="240699"/>
            <a:ext cx="1258743" cy="66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322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B21D9C-E1EF-4894-982A-AA8A39A12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670" y="626076"/>
            <a:ext cx="8596668" cy="5724088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50000"/>
              </a:lnSpc>
              <a:buNone/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pl-PL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 koniec grudnia 2021 r. w Powiatowym Urzędzie Pracy w Płońsku zmalała liczba zarejestrowanych osób bezrobotnych  w porównaniu do grudnia roku ubiegłego o 12,3 %.</a:t>
            </a:r>
          </a:p>
          <a:p>
            <a:pPr algn="just">
              <a:lnSpc>
                <a:spcPct val="150000"/>
              </a:lnSpc>
            </a:pPr>
            <a:r>
              <a:rPr lang="pl-PL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Liczba bezrobotnych </a:t>
            </a:r>
            <a:r>
              <a:rPr lang="pl-PL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kobiet</a:t>
            </a:r>
            <a:r>
              <a:rPr lang="pl-PL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 koniec grudnia 2021 r. zmalała o 265 osób tj. 12,9 % w stosunku do grudnia 2020 r. </a:t>
            </a:r>
          </a:p>
          <a:p>
            <a:pPr algn="just">
              <a:lnSpc>
                <a:spcPct val="150000"/>
              </a:lnSpc>
            </a:pPr>
            <a:r>
              <a:rPr lang="pl-PL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pl-PL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Udział</a:t>
            </a:r>
            <a:r>
              <a:rPr lang="pl-PL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osób </a:t>
            </a:r>
            <a:r>
              <a:rPr lang="pl-PL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pobierających zasiłek </a:t>
            </a:r>
            <a:r>
              <a:rPr lang="pl-PL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ogólnej liczbie bezrobotnych w badanym okresie zmalał (grudzień 2020 r. –18,4 %, grudzień 2021 r. – 17,4 %). Zmalała również liczba osób pobierających zasiłek o 17,3 %.</a:t>
            </a:r>
          </a:p>
          <a:p>
            <a:pPr algn="just">
              <a:lnSpc>
                <a:spcPct val="150000"/>
              </a:lnSpc>
            </a:pPr>
            <a:r>
              <a:rPr lang="pl-PL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 koniec grudnia 2021 r. </a:t>
            </a:r>
            <a:r>
              <a:rPr lang="pl-PL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młodzież</a:t>
            </a:r>
            <a:r>
              <a:rPr lang="pl-PL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liczyła 506 osób bezrobotnych i liczba ta w stosunku do roku poprzedniego zmalała  o 142 osoby tj. 21,9 %. </a:t>
            </a:r>
          </a:p>
          <a:p>
            <a:pPr algn="just">
              <a:lnSpc>
                <a:spcPct val="150000"/>
              </a:lnSpc>
            </a:pPr>
            <a:r>
              <a:rPr lang="pl-PL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Osoby niepełnosprawne</a:t>
            </a:r>
            <a:r>
              <a:rPr lang="pl-PL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bezrobotne</a:t>
            </a:r>
            <a:r>
              <a:rPr lang="pl-PL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zarejestrowane w tut. Urzędzie stanowią niewielki odsetek ogółu bezrobotnych – grudzień 2021 r. –3,6 % (grudzień 2020 r. – 2,8 %). </a:t>
            </a:r>
          </a:p>
          <a:p>
            <a:pPr algn="just">
              <a:lnSpc>
                <a:spcPct val="150000"/>
              </a:lnSpc>
            </a:pPr>
            <a:r>
              <a:rPr lang="pl-PL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Liczba </a:t>
            </a:r>
            <a:r>
              <a:rPr lang="pl-PL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bezrobotnych zamieszkałych na wsi </a:t>
            </a:r>
            <a:r>
              <a:rPr lang="pl-PL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 koniec grudnia 2021 r. zmalała  o 339 osób tj. o 14 % w stosunku do analogicznego okresu roku ubiegłego.</a:t>
            </a:r>
          </a:p>
          <a:p>
            <a:pPr algn="just">
              <a:lnSpc>
                <a:spcPct val="150000"/>
              </a:lnSpc>
            </a:pPr>
            <a:r>
              <a:rPr lang="pl-PL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 koniec grudnia 2021 r. nastąpił spadek liczby </a:t>
            </a:r>
            <a:r>
              <a:rPr lang="pl-PL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osób zwolnionych z przyczyn dot. zakładu pracy  o 22,2 %</a:t>
            </a:r>
            <a:r>
              <a:rPr lang="pl-PL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l-PL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 badanym okresie liczba </a:t>
            </a:r>
            <a:r>
              <a:rPr lang="pl-PL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bezrobotnych poprzednio pracujących zmalała </a:t>
            </a:r>
            <a:r>
              <a:rPr lang="pl-PL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355 osób tj. o 11,5 % w stosunku do analogicznego okresu roku ubiegłego</a:t>
            </a:r>
          </a:p>
          <a:p>
            <a:r>
              <a:rPr lang="pl-PL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 koniec grudnia 2021 r. zmalała liczba </a:t>
            </a:r>
            <a:r>
              <a:rPr lang="pl-PL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bezrobotnych dotychczas niepracujących</a:t>
            </a:r>
            <a:r>
              <a:rPr lang="pl-PL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 107 osób tj. o 16,3 %.</a:t>
            </a:r>
            <a:endParaRPr lang="pl-PL" sz="4800" dirty="0"/>
          </a:p>
          <a:p>
            <a:pPr algn="just">
              <a:lnSpc>
                <a:spcPct val="150000"/>
              </a:lnSpc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13410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252" y="288363"/>
            <a:ext cx="1466851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77333" y="962499"/>
            <a:ext cx="8596668" cy="66518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200" b="1" dirty="0"/>
              <a:t>Realizacja zadań związanych z zapobieganiem, przeciwdziałaniem i zwalczaniem    COVID-19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sz="half" idx="1"/>
          </p:nvPr>
        </p:nvSpPr>
        <p:spPr>
          <a:xfrm>
            <a:off x="403655" y="1637322"/>
            <a:ext cx="9226378" cy="5220677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Ustawa o zmianie ustawy o szczególnych rozwiązaniach związanych z zapobieganiem, przeciwdziałaniem i zwalczaniem COVID-19, innych chorób zakaźnych oraz wywołanych nimi sytuacji kryzysowych oraz niektórych innych ustaw wprowadziła nowe instrumenty i rozwiązania: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jednorazowa pożyczka na pokrycie bieżących kosztów prowadzenia działalności gospodarczej </a:t>
            </a:r>
            <a:r>
              <a:rPr lang="pl-PL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mikroprzedsiębiorcy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(art. 15zzd).</a:t>
            </a: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pożyczka na pokrycie bieżących kosztów prowadzenia działalności gospodarczej/ statutowej organizacji pozarządowej w rozumieniu art. 3 ust. 2 ustawy z dnia 24 kwietnia 2003 r. o działalności pożytku publicznego i o wolontariacie (Dz. U. z 2019 r. poz. 688, z </a:t>
            </a:r>
            <a:r>
              <a:rPr lang="pl-PL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zm.) lub podmiotu, o którym mowa w art. 3 ust. 3 tej ustawy, przyznawanej na podstawie </a:t>
            </a: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art. 15zzda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ustawy z dnia 2 marca 2020 r. o szczególnych rozwiązaniach związanych z zapobieganiem, przeciwdziałaniem i zwalczaniem COVID-19, innych chorób zakaźnych oraz wywołanych nimi sytuacji kryzysowych.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dofinansowanie części kosztów wynagrodzeń pracowników danego przedsiębiorcy oraz należnych od tych wynagrodzeń składek na ubezpieczenia społeczne w przypadku mikro-, małych i średnich przedsiębiorców </a:t>
            </a: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(art. 15zzb),</a:t>
            </a: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dofinansowanie części kosztów prowadzenia działalności – w przypadku przedsiębiorcy będącego osobą fizyczną niezatrudniającą pracowników </a:t>
            </a: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(art. 15zzc),</a:t>
            </a: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dofinansowanie organizacji pozarządowej lub podmiotowi, o którym mowa w art. 3 ust. 3 ustawy z dnia 24 kwietnia 2003 r. o działalności pożytku publicznego i o wolontariacie (Dz.U. z 2019 r. poz. 688 i 1570 oraz z 2020 r. poz. 284) części kosztów wynagrodzeń pracowników w rozumieniu art. 15g ust. 4 zdanie pierwsze oraz należnych od tych wynagrodzeń składek na ubezpieczenia społeczne, w przypadku spadku przychodów </a:t>
            </a:r>
            <a:b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działalności statutowej w następstwie wystąpienia COVID-19 </a:t>
            </a: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(art. 15zze),</a:t>
            </a: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dotacja na pokrycie bieżących kosztów prowadzenia działalności gospodarczej </a:t>
            </a:r>
            <a:r>
              <a:rPr lang="pl-PL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mikroprzedsiębiorcy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małego przedsiębiorcy przyznawanej na podstawie rozporządzenia w sprawie wsparcia uczestników obrotu gospodarczego poszkodowanych wskutek pandemii COVID-19 </a:t>
            </a: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(art. 15zze</a:t>
            </a:r>
            <a:r>
              <a:rPr lang="pl-PL" sz="20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dotacja dla mikro i małych przedsiębiorstw (rodzaj przeważającej działalności oznaczony kodem PKD 56.30.Z, 93.29.A lub 93.29.Z). Dotacja udzielana była na podstawie rozdziału 3 rozporządzenia Rady Ministrów z dnia 26 lutego 2021 r. w sprawie wsparcia uczestników obrotu gospodarczego poszkodowanych wskutek pandemii COVID-19 (Dz. U. poz. 371 z </a:t>
            </a:r>
            <a:r>
              <a:rPr lang="pl-PL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zm.), z uwzględnieniem przepisów art. 15zze</a:t>
            </a:r>
            <a:r>
              <a:rPr lang="pl-PL" sz="20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ustawy z dnia 2 marca 2020 r. o szczególnych rozwiązaniach związanych z zapobieganiem, przeciwdziałaniem i zwalczaniem COVID-19, innych chorób zakaźnych oraz wywołanych nimi sytuacji kryzysowych (Dz. U. z 2021 poz. 2095, z </a:t>
            </a:r>
            <a:r>
              <a:rPr lang="pl-PL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zm.) </a:t>
            </a: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(art. 15zze4 - R),</a:t>
            </a: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dotacja dla mikro i małych przedsiębiorstw - Sklepiki szkolne. Dotacja udzielana była na podstawie art. 15zze</a:t>
            </a:r>
            <a:r>
              <a:rPr lang="pl-PL" sz="20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4a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ustawy z dnia 2 marca 2020 r. o szczególnych rozwiązaniach związanych z zapobieganiem, przeciwdziałaniem i zwalczaniem COVID-19, innych chorób zakaźnych oraz wywołanych nimi sytuacji kryzysowych (Dz. U. poz. 1842, z </a:t>
            </a:r>
            <a:r>
              <a:rPr lang="pl-PL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zm.), z uwzględnieniem przepisów art. 15zze</a:t>
            </a:r>
            <a:r>
              <a:rPr lang="pl-PL" sz="20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tej ustawy.   </a:t>
            </a: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(art. 15zze4a).</a:t>
            </a:r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Obraz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815" y="316821"/>
            <a:ext cx="8286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77863" y="3765551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77863" y="3765551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122" y="279701"/>
            <a:ext cx="1288151" cy="607639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082" y="240699"/>
            <a:ext cx="1258743" cy="660840"/>
          </a:xfrm>
          <a:prstGeom prst="rect">
            <a:avLst/>
          </a:prstGeom>
        </p:spPr>
      </p:pic>
      <p:cxnSp>
        <p:nvCxnSpPr>
          <p:cNvPr id="10" name="Łącznik prosty 9"/>
          <p:cNvCxnSpPr/>
          <p:nvPr/>
        </p:nvCxnSpPr>
        <p:spPr>
          <a:xfrm>
            <a:off x="0" y="952857"/>
            <a:ext cx="96300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6145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116" y="945456"/>
            <a:ext cx="8596668" cy="691978"/>
          </a:xfrm>
        </p:spPr>
        <p:txBody>
          <a:bodyPr/>
          <a:lstStyle/>
          <a:p>
            <a:pPr algn="ctr"/>
            <a:r>
              <a:rPr lang="pl-PL" dirty="0"/>
              <a:t>Działania Covid-19 realizacja 2021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7881" y="1637435"/>
            <a:ext cx="8516121" cy="5134068"/>
          </a:xfrm>
        </p:spPr>
        <p:txBody>
          <a:bodyPr>
            <a:noAutofit/>
          </a:bodyPr>
          <a:lstStyle/>
          <a:p>
            <a:pPr marL="342900" lvl="0" indent="-342900" algn="just"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226695" algn="l"/>
              </a:tabLst>
            </a:pP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wypłacono przedsiębiorcom pożyczki w wysokości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5 000,00 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zł (art.15zzd) oraz statutowym organizacjom pozarządowym (art.15 </a:t>
            </a: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zzda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na kwotę ogółem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88 047,00 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zł. Z tej pomocy skorzystało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mikroprzedsiębiorców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organizacji pozarządowych na terenie powiatu płońskiego. Ogółem wpłynęło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80 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wniosków, na kwotę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375 393,21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zł,</a:t>
            </a: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226695" algn="l"/>
              </a:tabLst>
            </a:pP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ramach dofinansowania  części kosztów wynagrodzeń pracowników danego przedsiębiorcy oraz należnych od tych wynagrodzeń składek na ubezpieczenia społeczne – w przypadku mikro-, małych i średnich przedsiębiorców (art.15zzb), pozytywnie rozpatrzono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wniosków na kwotę dofinansowania ogółem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4 062 617,71 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zł. Wypłacono środki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przedsiębiorcom w wysokości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1 965 060,74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zł,</a:t>
            </a: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226695" algn="l"/>
              </a:tabLst>
            </a:pP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ramach dofinansowania części kosztów prowadzenia działalności (art. 15zzc),  wpłynęło do Urzędu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wniosków na łączną kwotę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608 520,00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zł. Wypłacono środki dla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82 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przedsiębiorców na łączną kwotę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424 920,00 zł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226695" algn="l"/>
              </a:tabLst>
            </a:pP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ramach dofinansowania części kosztów wynagrodzeń pracowników oraz należnych od tych wynagrodzeń składek na ubezpieczenia społeczne o których mowa w art. 15zze oraz w ramach dofinansowania wynagrodzeń od kościelnych osób prawnych o których mowa w art. 15zze</a:t>
            </a:r>
            <a:r>
              <a:rPr lang="pl-PL" sz="12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  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nie wpłynął żaden wniosek, </a:t>
            </a: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226695" algn="l"/>
              </a:tabLst>
            </a:pP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ramach dotacji na pokrycie bieżących kosztów prowadzenia działalności gospodarczej dla </a:t>
            </a: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mikroprzedsiębiorców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małych przedsiębiorców w wysokości do 5 tys. zł zwaną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dotacją branżową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(art. 15zze</a:t>
            </a:r>
            <a:r>
              <a:rPr lang="pl-PL" sz="12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wpłynęły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224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wnioski na kwotę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1 120 000,00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zł. Wypłacono środki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196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przedsiębiorcom na kwotę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980 000,00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zł,</a:t>
            </a: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226695" algn="l"/>
              </a:tabLst>
            </a:pP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ramach dotacji na pokrycie bieżących kosztów prowadzenia działalności gospodarczej dla </a:t>
            </a: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mikroprzedsiębiorców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małych przedsiębiorców w wysokości do 5 tys. zł zwaną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dotacją branżową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(art. 15zze</a:t>
            </a:r>
            <a:r>
              <a:rPr lang="pl-PL" sz="12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Rozporządzenie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wpłynęło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1260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wniosków na kwotę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6 290 499,00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zł. Wypłacono środki dla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1062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przedsiębiorców w wysokości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5 303 332,32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zł,</a:t>
            </a: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226695" algn="l"/>
              </a:tabLst>
            </a:pP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dotacja dla mikro i małych przedsiębiorstw - Sklepiki szkolne (art. 15zze4a). Wpłynął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wniosek na kwotę </a:t>
            </a: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5 000,00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zł. Dotacja nie została przyznana z powodu braku spełnienia warunków formalnych.</a:t>
            </a: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5456"/>
            <a:ext cx="9656901" cy="2438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728" y="277218"/>
            <a:ext cx="829128" cy="53039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2340" y="197963"/>
            <a:ext cx="1292464" cy="60965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8450" y="243061"/>
            <a:ext cx="1469263" cy="57307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2534" y="210156"/>
            <a:ext cx="1261981" cy="66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6996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6119" y="976844"/>
            <a:ext cx="8507884" cy="703675"/>
          </a:xfrm>
        </p:spPr>
        <p:txBody>
          <a:bodyPr/>
          <a:lstStyle/>
          <a:p>
            <a:pPr algn="ctr"/>
            <a:r>
              <a:rPr lang="pl-PL" dirty="0"/>
              <a:t>Działania Covid-19 realizacja 2021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5" y="1935892"/>
            <a:ext cx="8596668" cy="4229039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	W okresie od dnia 01.01.2021 r. do dnia 31.12.2021 r. Powiatowy Urząd Pracy w 	Płońsku udzielił wsparcia w ramach kontynuacji Tarczy Antykryzysowej na łączną 	kwotę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8 761 360,06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zł dla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1 408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przedsiębiorców z terenu powiatu płońskiego. 	Ogółem 	w roku 2021 wpłynęło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1 745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wniosków na kwotę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11 854 118,44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zł.</a:t>
            </a:r>
            <a:endParaRPr lang="pl-PL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Działania COVID-19 sfinansowane zostały ze środków rezerwy Funduszu Pracy, o 	które Powiatowy Urząd Pracy w Płońsku wystąpił do ministra właściwego ds. pracy – 	kwota wnioskowana i przyznana: </a:t>
            </a:r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11 150 000,00 zł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7217"/>
            <a:ext cx="9656901" cy="2438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155" y="203880"/>
            <a:ext cx="829128" cy="53039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4676" y="164252"/>
            <a:ext cx="1292464" cy="60965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5669" y="182541"/>
            <a:ext cx="1469263" cy="57307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9626" y="191039"/>
            <a:ext cx="1261981" cy="66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9021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1656427"/>
            <a:ext cx="8596668" cy="1320800"/>
          </a:xfrm>
        </p:spPr>
        <p:txBody>
          <a:bodyPr/>
          <a:lstStyle/>
          <a:p>
            <a:pPr algn="ctr"/>
            <a:r>
              <a:rPr lang="pl-PL" dirty="0"/>
              <a:t>Działania Covid-19 pozyskane środki na rok 2022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5" y="2977227"/>
            <a:ext cx="8596668" cy="388077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W dniu 22 grudnia 2021 r. Powiatowy Urząd pracy w Płońsku  wystąpił również </a:t>
            </a:r>
            <a:b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o przyznanie środków na realizację wsparcia dla przedsiębiorców, realizacja od dnia </a:t>
            </a:r>
            <a:b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1 stycznia 2022 r. – dotacja na pokrycie bieżących kosztów prowadzenia działalności gospodarczej </a:t>
            </a: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</a:rPr>
              <a:t>mikroprzedsiębiorcy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 i małemu przedsiębiorcy należącemu do jednej z trzech branż oznaczonych kodami PKD: 56.30.Z, 93.29.A, 93.29 na zasadach określonych w art. 15zze</a:t>
            </a:r>
            <a:r>
              <a:rPr lang="pl-PL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4 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ustawy COVID-19 (dyskoteki, </a:t>
            </a: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</a:rPr>
              <a:t>escape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</a:rPr>
              <a:t>room’y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 i pozostała działalność rozrywkowa).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W dniu 30 grudnia 2021 r. minister przyznał środki na powyższy cel w wysokości </a:t>
            </a:r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</a:rPr>
              <a:t>300 000,00 zł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3834"/>
            <a:ext cx="9656901" cy="2438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5" y="335627"/>
            <a:ext cx="829128" cy="53039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4060" y="295999"/>
            <a:ext cx="1292464" cy="60965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0135" y="335627"/>
            <a:ext cx="1469263" cy="57307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1028" y="289903"/>
            <a:ext cx="1261981" cy="66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620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9F290D-98A6-95B8-BA63-285D5376A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819400"/>
          </a:xfrm>
        </p:spPr>
        <p:txBody>
          <a:bodyPr/>
          <a:lstStyle/>
          <a:p>
            <a:br>
              <a:rPr lang="pl-PL" dirty="0"/>
            </a:br>
            <a:br>
              <a:rPr lang="pl-PL" dirty="0"/>
            </a:br>
            <a:r>
              <a:rPr lang="pl-PL" dirty="0"/>
              <a:t>Analiza zatrudnienia cudzoziemców </a:t>
            </a:r>
            <a:br>
              <a:rPr lang="pl-PL" dirty="0"/>
            </a:br>
            <a:r>
              <a:rPr lang="pl-PL" dirty="0"/>
              <a:t>w powiecie płońskim w 2021roku.</a:t>
            </a:r>
          </a:p>
        </p:txBody>
      </p:sp>
    </p:spTree>
    <p:extLst>
      <p:ext uri="{BB962C8B-B14F-4D97-AF65-F5344CB8AC3E}">
        <p14:creationId xmlns:p14="http://schemas.microsoft.com/office/powerpoint/2010/main" val="6519136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66EB3F3C-41AF-0CC0-8636-B88144961C32}"/>
              </a:ext>
            </a:extLst>
          </p:cNvPr>
          <p:cNvSpPr txBox="1"/>
          <p:nvPr/>
        </p:nvSpPr>
        <p:spPr>
          <a:xfrm>
            <a:off x="947351" y="1507687"/>
            <a:ext cx="7830105" cy="3831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W okresie od 01.01.2021 r. do 31.12.2021r. zarejestrowano:</a:t>
            </a:r>
          </a:p>
          <a:p>
            <a:endParaRPr lang="pl-PL" dirty="0"/>
          </a:p>
          <a:p>
            <a:pPr>
              <a:lnSpc>
                <a:spcPct val="150000"/>
              </a:lnSpc>
            </a:pPr>
            <a:endParaRPr lang="pl-PL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/>
              <a:t>49 378 </a:t>
            </a:r>
            <a:r>
              <a:rPr lang="pl-PL" dirty="0"/>
              <a:t>wniosków o wydanie zezwolenia na pracę sezonową cudzoziemców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Wydano </a:t>
            </a:r>
            <a:r>
              <a:rPr lang="pl-PL" b="1" dirty="0"/>
              <a:t>13 085 </a:t>
            </a:r>
            <a:r>
              <a:rPr lang="pl-PL" dirty="0"/>
              <a:t>zezwoleń na pracę sezonową cudzoziemców.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Wydano </a:t>
            </a:r>
            <a:r>
              <a:rPr lang="pl-PL" b="1" dirty="0"/>
              <a:t>36 159 </a:t>
            </a:r>
            <a:r>
              <a:rPr lang="pl-PL" dirty="0"/>
              <a:t>decyzji o umorzeniu postępowania administracyjnego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Wydano </a:t>
            </a:r>
            <a:r>
              <a:rPr lang="pl-PL" b="1" dirty="0"/>
              <a:t>124</a:t>
            </a:r>
            <a:r>
              <a:rPr lang="pl-PL" dirty="0"/>
              <a:t> decyzji o wydaniu odmowy wydania zezwolenia na pracę sezonową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72115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746FF5DF-0C9B-0649-8CCA-AE86A67420F9}"/>
              </a:ext>
            </a:extLst>
          </p:cNvPr>
          <p:cNvGraphicFramePr/>
          <p:nvPr/>
        </p:nvGraphicFramePr>
        <p:xfrm>
          <a:off x="0" y="1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61026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F28095-FF4A-B1F3-26B5-DA6641C54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6F58B3E6-56A3-E8A5-453D-80F5C381C3DE}"/>
              </a:ext>
            </a:extLst>
          </p:cNvPr>
          <p:cNvGraphicFramePr/>
          <p:nvPr/>
        </p:nvGraphicFramePr>
        <p:xfrm>
          <a:off x="-157316" y="0"/>
          <a:ext cx="1234931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91244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61D3DF-9140-BFF7-029F-717E8CE6E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b="1" dirty="0">
                <a:solidFill>
                  <a:schemeClr val="accent1"/>
                </a:solidFill>
              </a:rPr>
              <a:t>Liczba złożonych wniosków o wydanie zezwolenia na pracę sezonową z podziałem na obywatelstwo cudzoziemca w latach 2020 - 2021:</a:t>
            </a:r>
            <a:br>
              <a:rPr lang="pl-PL" sz="3600" b="1" dirty="0">
                <a:solidFill>
                  <a:schemeClr val="accent1"/>
                </a:solidFill>
              </a:rPr>
            </a:br>
            <a:r>
              <a:rPr lang="pl-PL" sz="3600" b="1" dirty="0">
                <a:solidFill>
                  <a:schemeClr val="accent1"/>
                </a:solidFill>
              </a:rPr>
              <a:t>           </a:t>
            </a:r>
            <a:r>
              <a:rPr lang="pl-PL" sz="3600" b="1" dirty="0">
                <a:solidFill>
                  <a:schemeClr val="tx1"/>
                </a:solidFill>
              </a:rPr>
              <a:t>2020</a:t>
            </a:r>
            <a:r>
              <a:rPr lang="pl-PL" sz="3600" b="1" dirty="0">
                <a:solidFill>
                  <a:schemeClr val="accent1"/>
                </a:solidFill>
              </a:rPr>
              <a:t> 							</a:t>
            </a:r>
            <a:r>
              <a:rPr lang="pl-PL" b="1" dirty="0"/>
              <a:t>     </a:t>
            </a:r>
            <a:r>
              <a:rPr lang="pl-PL" b="1" dirty="0">
                <a:solidFill>
                  <a:schemeClr val="tx1"/>
                </a:solidFill>
              </a:rPr>
              <a:t>2021</a:t>
            </a:r>
          </a:p>
        </p:txBody>
      </p:sp>
      <p:graphicFrame>
        <p:nvGraphicFramePr>
          <p:cNvPr id="7" name="Symbol zastępczy zawartości 3">
            <a:extLst>
              <a:ext uri="{FF2B5EF4-FFF2-40B4-BE49-F238E27FC236}">
                <a16:creationId xmlns:a16="http://schemas.microsoft.com/office/drawing/2014/main" id="{AF54B61A-9F56-2E97-D7C8-BC82E7F6ADF2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4975668" y="2375736"/>
          <a:ext cx="5029466" cy="47870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3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Obywatelstwo cudzoziemca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Liczba złożonych wniosków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 o wpis do ewidencji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Ukraina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48 981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2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Białoruś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131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3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Mołdawia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70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4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Rosja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5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Gruzja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6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Armenia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7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Filipiny</a:t>
                      </a:r>
                      <a:endParaRPr lang="pl-PL" sz="900" b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58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8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Meksyk</a:t>
                      </a:r>
                      <a:endParaRPr lang="pl-PL" sz="900" b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9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Indie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Nigeria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11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Uganda</a:t>
                      </a:r>
                      <a:endParaRPr lang="pl-PL" sz="900" b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12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Kazachstan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13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Bangladesz</a:t>
                      </a:r>
                      <a:endParaRPr lang="pl-PL" sz="900" b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14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Uzbekistan</a:t>
                      </a:r>
                      <a:endParaRPr lang="pl-PL" sz="900" b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15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Azerbejdżan</a:t>
                      </a:r>
                      <a:endParaRPr lang="pl-PL" sz="900" b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16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Nepal</a:t>
                      </a:r>
                      <a:endParaRPr lang="pl-PL" sz="900" b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17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Kostaryka</a:t>
                      </a:r>
                      <a:endParaRPr lang="pl-PL" sz="900" b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18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Kamerun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19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Zimbabwe</a:t>
                      </a:r>
                      <a:endParaRPr lang="pl-PL" sz="900" b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20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RPA</a:t>
                      </a:r>
                      <a:endParaRPr lang="pl-PL" sz="900" b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21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Turkmenistan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23D176C-7430-81D8-8B57-CE859B9F395F}"/>
              </a:ext>
            </a:extLst>
          </p:cNvPr>
          <p:cNvGraphicFramePr>
            <a:graphicFrameLocks/>
          </p:cNvGraphicFramePr>
          <p:nvPr/>
        </p:nvGraphicFramePr>
        <p:xfrm>
          <a:off x="0" y="2461218"/>
          <a:ext cx="4859045" cy="4176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Obywatelstwo cudzoziemca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Liczba złożonych wniosków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 o wpis do ewidencji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Ukraina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45 448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2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Białoruś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88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3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Mołdawia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63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4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Rosja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5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Gruzja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6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Armenia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7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Filipiny</a:t>
                      </a:r>
                      <a:endParaRPr lang="pl-PL" sz="900" b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8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Nigeria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9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Indie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Kamerun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11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Uganda</a:t>
                      </a:r>
                      <a:endParaRPr lang="pl-PL" sz="900" b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12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Kazachstan</a:t>
                      </a:r>
                      <a:endParaRPr lang="pl-PL" sz="900" b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13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Algieria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14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Uzbekistan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15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Azerbejdżan</a:t>
                      </a:r>
                      <a:endParaRPr lang="pl-PL" sz="900" b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2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16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Nepal</a:t>
                      </a:r>
                      <a:endParaRPr lang="pl-PL" sz="900" b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2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17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Rumunia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2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18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Senegal</a:t>
                      </a:r>
                      <a:endParaRPr lang="pl-PL" sz="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pl-PL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0" marR="5503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7562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A65F6EDC-BC8E-EDC3-95B4-9E3094C5611D}"/>
              </a:ext>
            </a:extLst>
          </p:cNvPr>
          <p:cNvSpPr txBox="1"/>
          <p:nvPr/>
        </p:nvSpPr>
        <p:spPr>
          <a:xfrm>
            <a:off x="1151994" y="822907"/>
            <a:ext cx="8020974" cy="50274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/>
              <a:t>W okresie od 01.01.2021r. do 31.12.2021r. wpisano do ewidencji oświadczeń: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pPr>
              <a:lnSpc>
                <a:spcPct val="150000"/>
              </a:lnSpc>
            </a:pPr>
            <a:endParaRPr lang="pl-PL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/>
              <a:t>8 615 </a:t>
            </a:r>
            <a:r>
              <a:rPr lang="pl-PL" dirty="0"/>
              <a:t>oświadczeń o powierzeniu wykonywania pracy cudzoziemcowi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/>
              <a:t>7 381 </a:t>
            </a:r>
            <a:r>
              <a:rPr lang="pl-PL" dirty="0"/>
              <a:t>informacji o podjęciu, niepodjęciu lub zakończeniu pracy przez cudzoziemca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pPr>
              <a:lnSpc>
                <a:spcPct val="150000"/>
              </a:lnSpc>
            </a:pPr>
            <a:r>
              <a:rPr lang="pl-PL" dirty="0"/>
              <a:t>Wydano </a:t>
            </a:r>
            <a:r>
              <a:rPr lang="pl-PL" b="1" dirty="0"/>
              <a:t>287</a:t>
            </a:r>
            <a:r>
              <a:rPr lang="pl-PL" dirty="0"/>
              <a:t> odmów wpisania oświadczeń o powierzeniu wykonywania pracy cudzoziemcowi do ewidencji oświadczeń.</a:t>
            </a:r>
          </a:p>
        </p:txBody>
      </p:sp>
    </p:spTree>
    <p:extLst>
      <p:ext uri="{BB962C8B-B14F-4D97-AF65-F5344CB8AC3E}">
        <p14:creationId xmlns:p14="http://schemas.microsoft.com/office/powerpoint/2010/main" val="1782900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68DF8B-2C31-499C-BF7F-19289F0EC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480969"/>
          </a:xfrm>
        </p:spPr>
        <p:txBody>
          <a:bodyPr>
            <a:normAutofit fontScale="90000"/>
          </a:bodyPr>
          <a:lstStyle/>
          <a:p>
            <a:r>
              <a:rPr lang="pl-PL" sz="27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Struktura według wieku, poziomu wykształcenia i stażu pracy </a:t>
            </a: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l-PL" dirty="0"/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25A07F5E-5D34-4FC1-9BBF-5F3E082FF3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160132"/>
              </p:ext>
            </p:extLst>
          </p:nvPr>
        </p:nvGraphicFramePr>
        <p:xfrm>
          <a:off x="780176" y="1510017"/>
          <a:ext cx="8523216" cy="47080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6774">
                  <a:extLst>
                    <a:ext uri="{9D8B030D-6E8A-4147-A177-3AD203B41FA5}">
                      <a16:colId xmlns:a16="http://schemas.microsoft.com/office/drawing/2014/main" val="760436490"/>
                    </a:ext>
                  </a:extLst>
                </a:gridCol>
                <a:gridCol w="1041860">
                  <a:extLst>
                    <a:ext uri="{9D8B030D-6E8A-4147-A177-3AD203B41FA5}">
                      <a16:colId xmlns:a16="http://schemas.microsoft.com/office/drawing/2014/main" val="1436313490"/>
                    </a:ext>
                  </a:extLst>
                </a:gridCol>
                <a:gridCol w="1090518">
                  <a:extLst>
                    <a:ext uri="{9D8B030D-6E8A-4147-A177-3AD203B41FA5}">
                      <a16:colId xmlns:a16="http://schemas.microsoft.com/office/drawing/2014/main" val="149227034"/>
                    </a:ext>
                  </a:extLst>
                </a:gridCol>
                <a:gridCol w="1066188">
                  <a:extLst>
                    <a:ext uri="{9D8B030D-6E8A-4147-A177-3AD203B41FA5}">
                      <a16:colId xmlns:a16="http://schemas.microsoft.com/office/drawing/2014/main" val="1084321496"/>
                    </a:ext>
                  </a:extLst>
                </a:gridCol>
                <a:gridCol w="1066188">
                  <a:extLst>
                    <a:ext uri="{9D8B030D-6E8A-4147-A177-3AD203B41FA5}">
                      <a16:colId xmlns:a16="http://schemas.microsoft.com/office/drawing/2014/main" val="3893657218"/>
                    </a:ext>
                  </a:extLst>
                </a:gridCol>
                <a:gridCol w="1591688">
                  <a:extLst>
                    <a:ext uri="{9D8B030D-6E8A-4147-A177-3AD203B41FA5}">
                      <a16:colId xmlns:a16="http://schemas.microsoft.com/office/drawing/2014/main" val="780147220"/>
                    </a:ext>
                  </a:extLst>
                </a:gridCol>
              </a:tblGrid>
              <a:tr h="380664"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Wyszczególnienie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27" marR="29027" marT="0" marB="0"/>
                </a:tc>
                <a:tc>
                  <a:txBody>
                    <a:bodyPr/>
                    <a:lstStyle/>
                    <a:p>
                      <a:pPr marL="449580" algn="l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XII</a:t>
                      </a:r>
                    </a:p>
                    <a:p>
                      <a:pPr marL="449580" algn="l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2020r.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27" marR="29027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Udział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%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27" marR="29027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XII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2021 r.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27" marR="29027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Udział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%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27" marR="29027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Dynamika   2020 r.=100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27" marR="29027" marT="0" marB="0"/>
                </a:tc>
                <a:extLst>
                  <a:ext uri="{0D108BD9-81ED-4DB2-BD59-A6C34878D82A}">
                    <a16:rowId xmlns:a16="http://schemas.microsoft.com/office/drawing/2014/main" val="2247314919"/>
                  </a:ext>
                </a:extLst>
              </a:tr>
              <a:tr h="1875976">
                <a:tc>
                  <a:txBody>
                    <a:bodyPr/>
                    <a:lstStyle/>
                    <a:p>
                      <a:pPr marL="449580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Wiek </a:t>
                      </a:r>
                    </a:p>
                    <a:p>
                      <a:pPr marL="449580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18   -   24</a:t>
                      </a:r>
                    </a:p>
                    <a:p>
                      <a:pPr marL="449580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25   -   34</a:t>
                      </a:r>
                    </a:p>
                    <a:p>
                      <a:pPr marL="449580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35   -   44</a:t>
                      </a:r>
                    </a:p>
                    <a:p>
                      <a:pPr marL="449580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45   -   54</a:t>
                      </a:r>
                    </a:p>
                    <a:p>
                      <a:pPr marL="449580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55  -    59</a:t>
                      </a:r>
                    </a:p>
                    <a:p>
                      <a:pPr marL="449580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60 i więcej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27" marR="29027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648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1061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861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622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321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          232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27" marR="29027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17,3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28,3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23,0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16,6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8,6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6,2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27" marR="29027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 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506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930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813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571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286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177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27" marR="29027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 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15,4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28,3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24,8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17,4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8,7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5,4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27" marR="29027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 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78,1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87,7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94,4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91,8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89,1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76,3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27" marR="29027" marT="0" marB="0"/>
                </a:tc>
                <a:extLst>
                  <a:ext uri="{0D108BD9-81ED-4DB2-BD59-A6C34878D82A}">
                    <a16:rowId xmlns:a16="http://schemas.microsoft.com/office/drawing/2014/main" val="3685944953"/>
                  </a:ext>
                </a:extLst>
              </a:tr>
              <a:tr h="2239174">
                <a:tc>
                  <a:txBody>
                    <a:bodyPr/>
                    <a:lstStyle/>
                    <a:p>
                      <a:pPr marL="449580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Wykształcenie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pl-PL" sz="1200" dirty="0">
                          <a:effectLst/>
                        </a:rPr>
                        <a:t>Wyższe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pl-PL" sz="1200" dirty="0">
                          <a:effectLst/>
                        </a:rPr>
                        <a:t>Policealne i średnie zaw.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pl-PL" sz="1200" dirty="0">
                          <a:effectLst/>
                        </a:rPr>
                        <a:t>Średnie ogólnokształcące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pl-PL" sz="1200" dirty="0">
                          <a:effectLst/>
                        </a:rPr>
                        <a:t>Zasadnicze zawodowe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pl-PL" sz="1200" dirty="0">
                          <a:effectLst/>
                        </a:rPr>
                        <a:t>Gimnazjalne i poniżej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27" marR="29027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348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546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644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971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1236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27" marR="29027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9,3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14,6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17,2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25,9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33,0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27" marR="29027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307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464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558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866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1088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27" marR="29027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9,4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14,1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17,0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26,4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33,1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27" marR="29027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88,2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85,0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86,7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89,2</a:t>
                      </a: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88,0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27" marR="29027" marT="0" marB="0"/>
                </a:tc>
                <a:extLst>
                  <a:ext uri="{0D108BD9-81ED-4DB2-BD59-A6C34878D82A}">
                    <a16:rowId xmlns:a16="http://schemas.microsoft.com/office/drawing/2014/main" val="8468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4970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1CF008E0-62FF-8922-DD92-589B95A5CBCD}"/>
              </a:ext>
            </a:extLst>
          </p:cNvPr>
          <p:cNvGraphicFramePr/>
          <p:nvPr/>
        </p:nvGraphicFramePr>
        <p:xfrm>
          <a:off x="1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92948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2464" y="304799"/>
            <a:ext cx="9069859" cy="1359244"/>
          </a:xfrm>
        </p:spPr>
        <p:txBody>
          <a:bodyPr>
            <a:noAutofit/>
          </a:bodyPr>
          <a:lstStyle/>
          <a:p>
            <a:pPr algn="ctr"/>
            <a:r>
              <a:rPr lang="pl-PL" sz="2800" dirty="0"/>
              <a:t>Kontrole zewnętrzne przeprowadzone w Powiatowym Urzędzie Pracy w Płońsku </a:t>
            </a:r>
            <a:br>
              <a:rPr lang="pl-PL" sz="2800" dirty="0"/>
            </a:br>
            <a:r>
              <a:rPr lang="pl-PL" sz="2800" dirty="0"/>
              <a:t>w okresie od 1 stycznia do 31 grudnia 2020 roku</a:t>
            </a:r>
            <a:br>
              <a:rPr lang="pl-PL" sz="2800" dirty="0"/>
            </a:br>
            <a:endParaRPr lang="pl-PL" sz="2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036799"/>
              </p:ext>
            </p:extLst>
          </p:nvPr>
        </p:nvGraphicFramePr>
        <p:xfrm>
          <a:off x="2075934" y="1664042"/>
          <a:ext cx="6079524" cy="5193957"/>
        </p:xfrm>
        <a:graphic>
          <a:graphicData uri="http://schemas.openxmlformats.org/drawingml/2006/table">
            <a:tbl>
              <a:tblPr firstRow="1" firstCol="1" bandRow="1"/>
              <a:tblGrid>
                <a:gridCol w="375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4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27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7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90" marR="42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Jednostka kontrolująca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90" marR="42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Przedmiot kontroli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90" marR="42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Termin kontroli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90" marR="42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90" marR="42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8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90" marR="42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Państwowa Inspekcja Pracy Okręgowego Inspektoratu Pracy </a:t>
                      </a:r>
                      <a:b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Warszawie Oddział </a:t>
                      </a:r>
                      <a:b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Ciechanowie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90" marR="42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Kontrola przestrzegania przez pracodawcę przepisów ograniczających ryzyko zakażenia SARS CoV-2. </a:t>
                      </a:r>
                      <a:b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pl-PL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90" marR="42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01.09.2020 r.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90" marR="42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zalecenia pokontrolne: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opracować instrukscję bezpieczeństwa i higieny pracy dotyczącą udzielania pierwszej pomocy w razie wypadku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wywiesić w miejscu widocznym obok apteczki wykaz osób przeszkolonych do udzielania pierwszej pomocy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znakować miejsce usytuowania apteczki zgodnie z Polską Normą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90" marR="42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7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90" marR="42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Wojewódzki Urząd Pracy </a:t>
                      </a:r>
                      <a:b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Warszawie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90" marR="42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Kontrola prawidłowości wykorzystania środków Europejskiego Funduszu Społecznego w ramach Regionalnego Programu Operacyjnego Województwa Mazowieckiego na lata 2014 – 2020 w zakresie sprawdzenia zgodności realizacji projektu z jego założeniami (zgodność 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harmonogramem, umową o dofinansowanie projektu), sprawdzenia podjętych działań przez Beneficjenta </a:t>
                      </a:r>
                      <a:b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oparciu o zapisy wniosku o dofinansowanie projektu nr RPMA.08.01.00-14-C202/19 pn. „Aktywizacja osób w wieku 30 lat </a:t>
                      </a:r>
                      <a:b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więcej pozostających bez pracy w powiecie płońskim (III)”, realizowanego przez Powiat Płoński / Powiatowy Urząd Pracy w Płońsku.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90" marR="42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22-23.10.2020 r. 26-30.10.2020 r.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90" marR="42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zalecenia pokontrolne:</a:t>
                      </a:r>
                      <a:endParaRPr lang="pl-PL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-zaleca się poprawienie Listy uczestników projektu poprzez uzupełnienie danych w rubryce „efektywność zatrudnieniowa”</a:t>
                      </a:r>
                      <a:endParaRPr lang="pl-PL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zaleca się aby Beneficjent podczas realizacji projektów dołożył starań przy sporządzaniu dokumentacji na potrzeby kontroli tak, aby zawierała wszystkie dane dostępne Beneficjentowi.</a:t>
                      </a:r>
                      <a:endParaRPr lang="pl-PL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90" marR="42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1833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370702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pl-PL" sz="2800" dirty="0"/>
              <a:t>Kontrole zewnętrzne przeprowadzone w Powiatowym Urzędzie Pracy w Płońsku </a:t>
            </a:r>
            <a:br>
              <a:rPr lang="pl-PL" sz="2800" dirty="0"/>
            </a:br>
            <a:r>
              <a:rPr lang="pl-PL" sz="2800" dirty="0"/>
              <a:t>w okresie od 1 stycznia do 31 grudnia 2021 roku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071758"/>
              </p:ext>
            </p:extLst>
          </p:nvPr>
        </p:nvGraphicFramePr>
        <p:xfrm>
          <a:off x="980304" y="2734962"/>
          <a:ext cx="8194844" cy="2446638"/>
        </p:xfrm>
        <a:graphic>
          <a:graphicData uri="http://schemas.openxmlformats.org/drawingml/2006/table">
            <a:tbl>
              <a:tblPr firstRow="1" firstCol="1" bandRow="1"/>
              <a:tblGrid>
                <a:gridCol w="485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8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2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8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4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03" marR="45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Jednostka kontrolująca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03" marR="45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Przedmiot kontroli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03" marR="45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Termin kontroli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03" marR="45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03" marR="45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1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03" marR="45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Wojewódzki Urząd Pracy </a:t>
                      </a:r>
                      <a:br>
                        <a:rPr lang="pl-PL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Warszawie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03" marR="45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Kontrola prawidłowości wykorzystania środków Europejskiego Funduszu Społecznego w ramach Programu Operacyjnego Wiedza Edukacja Rozwój w zakresie sprawdzenia zgodności realizacji projektu z jego założeniami (zgodność </a:t>
                      </a:r>
                      <a:br>
                        <a:rPr lang="pl-PL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harmonogramem, umową o dofinansowanie projektu), sprawdzenia podjętych działań przez Beneficjenta w oparciu o zapisy wniosku o dofinansowanie projektu </a:t>
                      </a:r>
                      <a:br>
                        <a:rPr lang="pl-PL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 POWR.01.01.01-14-0006/20 pn. </a:t>
                      </a:r>
                      <a:br>
                        <a:rPr lang="pl-PL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,,Aktywizacja osób młodych pozostających bez pracy w powiecie płońskim (IV)” realizowanego przez Powiat Płoński / Powiatowy Urząd Pracy w Płońsku, ul. </a:t>
                      </a: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Wolności 12, 09-100 Płońsk.</a:t>
                      </a:r>
                      <a:endParaRPr lang="pl-PL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03" marR="45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09.12.2021 r.  10.12.2021 r.</a:t>
                      </a:r>
                      <a:endParaRPr lang="pl-PL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13.12.2021 r.  17.12.2021 r.</a:t>
                      </a:r>
                      <a:endParaRPr lang="pl-PL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03" marR="45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wyniku kontroli poszczególnych obszarów, na podstawie przyjętych kryteriów zespół kontrolujący stwierdził, że projekt jest realizowany co do zasady w sposób poprawny, z rekomendacją aby Beneficjent, w ramach kontrolowanego oraz przyszłych projektów, po dokonaniu weryfikacji danych w SUDOP, dokumentował ten fakt np. w postaci naniesienia adnotacji o przeprowadzonej weryfikacji na dokumencie źródłowym.</a:t>
                      </a:r>
                      <a:endParaRPr lang="pl-PL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03" marR="45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201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Budżet - dane za 2021 r.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Wartość budżetu PUP pochodzącego ze źródeł Powiatu wynosił w 2021 r. </a:t>
            </a:r>
          </a:p>
          <a:p>
            <a:pPr marL="0" indent="0">
              <a:buNone/>
            </a:pPr>
            <a:r>
              <a:rPr lang="pl-PL" dirty="0"/>
              <a:t>	4 328 017,00 zł</a:t>
            </a:r>
          </a:p>
          <a:p>
            <a:endParaRPr lang="pl-PL" dirty="0"/>
          </a:p>
          <a:p>
            <a:r>
              <a:rPr lang="pl-PL" dirty="0"/>
              <a:t>Zrealizowane dochody budżetowe z tytułu wpłat cudzoziemców za wydanie zezwoleń i złożone oświadczenia wyniosły 817 020,00 zł co stanowi 18,88 %</a:t>
            </a:r>
          </a:p>
        </p:txBody>
      </p:sp>
    </p:spTree>
    <p:extLst>
      <p:ext uri="{BB962C8B-B14F-4D97-AF65-F5344CB8AC3E}">
        <p14:creationId xmlns:p14="http://schemas.microsoft.com/office/powerpoint/2010/main" val="170715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A7FB2C3-735E-4D91-A87F-8C80B75668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677064"/>
              </p:ext>
            </p:extLst>
          </p:nvPr>
        </p:nvGraphicFramePr>
        <p:xfrm>
          <a:off x="914400" y="696246"/>
          <a:ext cx="7927594" cy="43658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2780">
                  <a:extLst>
                    <a:ext uri="{9D8B030D-6E8A-4147-A177-3AD203B41FA5}">
                      <a16:colId xmlns:a16="http://schemas.microsoft.com/office/drawing/2014/main" val="3115630634"/>
                    </a:ext>
                  </a:extLst>
                </a:gridCol>
                <a:gridCol w="1009043">
                  <a:extLst>
                    <a:ext uri="{9D8B030D-6E8A-4147-A177-3AD203B41FA5}">
                      <a16:colId xmlns:a16="http://schemas.microsoft.com/office/drawing/2014/main" val="1781398546"/>
                    </a:ext>
                  </a:extLst>
                </a:gridCol>
                <a:gridCol w="1056170">
                  <a:extLst>
                    <a:ext uri="{9D8B030D-6E8A-4147-A177-3AD203B41FA5}">
                      <a16:colId xmlns:a16="http://schemas.microsoft.com/office/drawing/2014/main" val="4040130034"/>
                    </a:ext>
                  </a:extLst>
                </a:gridCol>
                <a:gridCol w="1032607">
                  <a:extLst>
                    <a:ext uri="{9D8B030D-6E8A-4147-A177-3AD203B41FA5}">
                      <a16:colId xmlns:a16="http://schemas.microsoft.com/office/drawing/2014/main" val="2903090293"/>
                    </a:ext>
                  </a:extLst>
                </a:gridCol>
                <a:gridCol w="1032607">
                  <a:extLst>
                    <a:ext uri="{9D8B030D-6E8A-4147-A177-3AD203B41FA5}">
                      <a16:colId xmlns:a16="http://schemas.microsoft.com/office/drawing/2014/main" val="3565910529"/>
                    </a:ext>
                  </a:extLst>
                </a:gridCol>
                <a:gridCol w="1214387">
                  <a:extLst>
                    <a:ext uri="{9D8B030D-6E8A-4147-A177-3AD203B41FA5}">
                      <a16:colId xmlns:a16="http://schemas.microsoft.com/office/drawing/2014/main" val="2670064897"/>
                    </a:ext>
                  </a:extLst>
                </a:gridCol>
              </a:tblGrid>
              <a:tr h="2810352">
                <a:tc>
                  <a:txBody>
                    <a:bodyPr/>
                    <a:lstStyle/>
                    <a:p>
                      <a:pPr marL="449580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Staż pracy</a:t>
                      </a:r>
                      <a:endParaRPr lang="pl-PL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pl-PL" sz="1200" dirty="0">
                          <a:effectLst/>
                        </a:rPr>
                        <a:t>Do 1 roku</a:t>
                      </a:r>
                      <a:endParaRPr lang="pl-PL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pl-PL" sz="1200" dirty="0">
                          <a:effectLst/>
                        </a:rPr>
                        <a:t>1  -  5</a:t>
                      </a:r>
                      <a:endParaRPr lang="pl-PL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pl-PL" sz="1200" dirty="0">
                          <a:effectLst/>
                        </a:rPr>
                        <a:t>5  -  10</a:t>
                      </a:r>
                      <a:endParaRPr lang="pl-PL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pl-PL" sz="1200" dirty="0">
                          <a:effectLst/>
                        </a:rPr>
                        <a:t>10  -  20</a:t>
                      </a:r>
                      <a:endParaRPr lang="pl-PL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pl-PL" sz="1200" dirty="0">
                          <a:effectLst/>
                        </a:rPr>
                        <a:t>20  -  30</a:t>
                      </a:r>
                      <a:endParaRPr lang="pl-PL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pl-PL" sz="1200" dirty="0">
                          <a:effectLst/>
                        </a:rPr>
                        <a:t>30 lat i więcej</a:t>
                      </a:r>
                      <a:endParaRPr lang="pl-PL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pl-PL" sz="1200" dirty="0">
                          <a:effectLst/>
                        </a:rPr>
                        <a:t>bez stażu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58" marR="43758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611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1068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619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498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211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655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58" marR="4375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16,3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28,5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16,5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13,3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5,6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2,2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17,5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58" marR="4375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551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927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577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464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169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548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58" marR="4375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16,8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28,2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17,6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14,1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5,1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1,4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16,7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58" marR="4375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90,2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86,8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93,2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93,2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80,1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56,6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83,7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58" marR="4375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695280"/>
                  </a:ext>
                </a:extLst>
              </a:tr>
              <a:tr h="1047815">
                <a:tc>
                  <a:txBody>
                    <a:bodyPr/>
                    <a:lstStyle/>
                    <a:p>
                      <a:pPr marL="449580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Bezrobotni długookresowi pozostający bez pracy ponad 1 rok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58" marR="43758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1727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58" marR="43758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46,1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58" marR="43758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400"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1774</a:t>
                      </a:r>
                      <a:endParaRPr lang="pl-P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58" marR="43758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400"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54,0</a:t>
                      </a:r>
                      <a:endParaRPr lang="pl-P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58" marR="43758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400">
                        <a:effectLst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102,7</a:t>
                      </a:r>
                      <a:endParaRPr lang="pl-P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58" marR="43758" marT="0" marB="0"/>
                </a:tc>
                <a:extLst>
                  <a:ext uri="{0D108BD9-81ED-4DB2-BD59-A6C34878D82A}">
                    <a16:rowId xmlns:a16="http://schemas.microsoft.com/office/drawing/2014/main" val="2399226550"/>
                  </a:ext>
                </a:extLst>
              </a:tr>
              <a:tr h="507717"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Ogółem</a:t>
                      </a:r>
                      <a:endParaRPr lang="pl-P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58" marR="43758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3745</a:t>
                      </a:r>
                      <a:endParaRPr lang="pl-P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58" marR="43758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100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58" marR="43758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3283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58" marR="43758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100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58" marR="43758" marT="0" marB="0"/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87,7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58" marR="43758" marT="0" marB="0"/>
                </a:tc>
                <a:extLst>
                  <a:ext uri="{0D108BD9-81ED-4DB2-BD59-A6C34878D82A}">
                    <a16:rowId xmlns:a16="http://schemas.microsoft.com/office/drawing/2014/main" val="1968132285"/>
                  </a:ext>
                </a:extLst>
              </a:tr>
            </a:tbl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375000EC-1F89-454C-87A5-D65588479D61}"/>
              </a:ext>
            </a:extLst>
          </p:cNvPr>
          <p:cNvSpPr txBox="1"/>
          <p:nvPr/>
        </p:nvSpPr>
        <p:spPr>
          <a:xfrm>
            <a:off x="482391" y="5062130"/>
            <a:ext cx="6098796" cy="254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</a:pPr>
            <a:r>
              <a:rPr lang="pl-PL" sz="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Źródło: Powiatowy Urząd Pracy w Płońsku</a:t>
            </a:r>
            <a:endParaRPr lang="pl-PL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011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268D9E-D8DD-4AD8-9EBF-750E35A81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721452"/>
            <a:ext cx="8596668" cy="5319911"/>
          </a:xfrm>
        </p:spPr>
        <p:txBody>
          <a:bodyPr>
            <a:normAutofit fontScale="77500" lnSpcReduction="20000"/>
          </a:bodyPr>
          <a:lstStyle/>
          <a:p>
            <a:pPr indent="449580" algn="just">
              <a:lnSpc>
                <a:spcPct val="150000"/>
              </a:lnSpc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strukturze bezrobocia od lat utrzymuje się wysoki poziom bezrobocia długookresowego, dość niski jest poziom wykształcenia bezrobotnych oraz dużą grupę bezrobotnych stanowią osoby zamieszkałe na wsi.</a:t>
            </a:r>
          </a:p>
          <a:p>
            <a:pPr indent="449580" algn="just">
              <a:lnSpc>
                <a:spcPct val="150000"/>
              </a:lnSpc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Ponad połowa zarejestrowanych bezrobotnych to osoby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wieku od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 do 44 lat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Najmniej 14,1 % ogółu bezrobotnych to osoby powyżej 55 roku życia. Na koniec grudnia 2021 r. we wszystkich grupach wiekowych nastąpił spadek liczby bezrobotnych. </a:t>
            </a:r>
          </a:p>
          <a:p>
            <a:pPr indent="449580" algn="just">
              <a:lnSpc>
                <a:spcPct val="150000"/>
              </a:lnSpc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Trudności ze znalezieniem pracy mają przede wszystkim osoby o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niskich kwalifikacjach zawodowych lub nie posiadających ich w ogóle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 koniec grudnia 2021 r. największą grupę stanowili bezrobotni                  z wykształceniem gimnazjalnym i poniżej 33,1 % ogółu bezrobotnych i zasadniczym zawodowym 26,4 %,           a najmniejszą grupę z wykształceniem wyższym 9,4 % ogółu bezrobotnych. </a:t>
            </a:r>
          </a:p>
          <a:p>
            <a:pPr indent="449580" algn="just">
              <a:lnSpc>
                <a:spcPct val="150000"/>
              </a:lnSpc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Istotny problem na rynku pracy stanowi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bezrobocie długookresowe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tj. trwające powyżej 12 miesięcy. Na koniec grudnia 2021 r. osoby pozostające bez pracy ponad rok liczyły 1774 osoby tj. 54 % ogółu bezrobotnych    i liczba ta wzrosła o 2,7 %.</a:t>
            </a:r>
          </a:p>
          <a:p>
            <a:pPr indent="449580" algn="just">
              <a:lnSpc>
                <a:spcPct val="150000"/>
              </a:lnSpc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Biorąc pod uwagę staż pracy, najliczniejszą grupę bezrobotnych stanowiły na koniec grudnia 2021 r. osoby ze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stażem pracy od 1 do 5 lat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(28,2 % ogółu bezrobotnych). We wszystkich grupach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odnotowano spadek liczby bezrobotnych w stosunku do roku poprzedniego.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6212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9547A5-82BE-49F8-917A-54699CBEC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539692"/>
          </a:xfrm>
        </p:spPr>
        <p:txBody>
          <a:bodyPr>
            <a:normAutofit fontScale="90000"/>
          </a:bodyPr>
          <a:lstStyle/>
          <a:p>
            <a:r>
              <a:rPr lang="pl-PL" sz="27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Napływ do bezrobocia i odpływ z bezrobocia</a:t>
            </a: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F6F7A5F2-0E74-43D6-87D4-B267C0058C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03735"/>
              </p:ext>
            </p:extLst>
          </p:nvPr>
        </p:nvGraphicFramePr>
        <p:xfrm>
          <a:off x="738232" y="1149293"/>
          <a:ext cx="8036653" cy="4647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0725">
                  <a:extLst>
                    <a:ext uri="{9D8B030D-6E8A-4147-A177-3AD203B41FA5}">
                      <a16:colId xmlns:a16="http://schemas.microsoft.com/office/drawing/2014/main" val="692688279"/>
                    </a:ext>
                  </a:extLst>
                </a:gridCol>
                <a:gridCol w="1493982">
                  <a:extLst>
                    <a:ext uri="{9D8B030D-6E8A-4147-A177-3AD203B41FA5}">
                      <a16:colId xmlns:a16="http://schemas.microsoft.com/office/drawing/2014/main" val="2708255319"/>
                    </a:ext>
                  </a:extLst>
                </a:gridCol>
                <a:gridCol w="1493982">
                  <a:extLst>
                    <a:ext uri="{9D8B030D-6E8A-4147-A177-3AD203B41FA5}">
                      <a16:colId xmlns:a16="http://schemas.microsoft.com/office/drawing/2014/main" val="1777162923"/>
                    </a:ext>
                  </a:extLst>
                </a:gridCol>
                <a:gridCol w="1493982">
                  <a:extLst>
                    <a:ext uri="{9D8B030D-6E8A-4147-A177-3AD203B41FA5}">
                      <a16:colId xmlns:a16="http://schemas.microsoft.com/office/drawing/2014/main" val="73366495"/>
                    </a:ext>
                  </a:extLst>
                </a:gridCol>
                <a:gridCol w="1493982">
                  <a:extLst>
                    <a:ext uri="{9D8B030D-6E8A-4147-A177-3AD203B41FA5}">
                      <a16:colId xmlns:a16="http://schemas.microsoft.com/office/drawing/2014/main" val="3406940974"/>
                    </a:ext>
                  </a:extLst>
                </a:gridCol>
              </a:tblGrid>
              <a:tr h="281588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Wyszczególnienie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I-XII 2020 r.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I– XII 2021 r.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173263"/>
                  </a:ext>
                </a:extLst>
              </a:tr>
              <a:tr h="28158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Napływ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Odpływ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Napływ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Odpływ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788364413"/>
                  </a:ext>
                </a:extLst>
              </a:tr>
              <a:tr h="380293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Styczeń</a:t>
                      </a:r>
                      <a:endParaRPr lang="pl-PL" sz="10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Luty</a:t>
                      </a:r>
                      <a:endParaRPr lang="pl-PL" sz="10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Marzec</a:t>
                      </a:r>
                      <a:endParaRPr lang="pl-PL" sz="10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Kwiecień</a:t>
                      </a:r>
                      <a:endParaRPr lang="pl-PL" sz="10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Maj</a:t>
                      </a:r>
                      <a:endParaRPr lang="pl-PL" sz="10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Czerwiec</a:t>
                      </a:r>
                      <a:endParaRPr lang="pl-PL" sz="10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Lipiec</a:t>
                      </a:r>
                      <a:endParaRPr lang="pl-PL" sz="10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Sierpień</a:t>
                      </a:r>
                      <a:endParaRPr lang="pl-PL" sz="10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Wrzesień</a:t>
                      </a:r>
                      <a:endParaRPr lang="pl-PL" sz="10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Październik</a:t>
                      </a:r>
                      <a:endParaRPr lang="pl-PL" sz="10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Listopad</a:t>
                      </a:r>
                      <a:endParaRPr lang="pl-PL" sz="10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Grudzień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l-PL" sz="1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439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339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297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224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262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279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327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276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362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276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231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354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l-PL" sz="1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263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366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390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176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177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193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250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238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309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275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211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258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l-PL" sz="1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327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280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279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237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261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240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318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274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319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221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251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309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l-PL" sz="1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175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210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291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279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282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325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255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272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446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363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513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367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963404431"/>
                  </a:ext>
                </a:extLst>
              </a:tr>
              <a:tr h="2815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Ogółem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3666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3106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>
                          <a:effectLst/>
                        </a:rPr>
                        <a:t>3316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dirty="0">
                          <a:effectLst/>
                        </a:rPr>
                        <a:t>3778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935718234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C4F72007-EEA0-42AC-AC1C-D91143454F1F}"/>
              </a:ext>
            </a:extLst>
          </p:cNvPr>
          <p:cNvSpPr txBox="1"/>
          <p:nvPr/>
        </p:nvSpPr>
        <p:spPr>
          <a:xfrm>
            <a:off x="343949" y="5796995"/>
            <a:ext cx="6432182" cy="254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</a:pPr>
            <a:r>
              <a:rPr lang="pl-PL" sz="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Źródło: Powiatowy Urząd Pracy w Płońsku</a:t>
            </a:r>
            <a:endParaRPr lang="pl-PL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200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138F5B-1C42-423A-8DB9-EEA0B0DC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1317072"/>
            <a:ext cx="8596668" cy="4724291"/>
          </a:xfrm>
        </p:spPr>
        <p:txBody>
          <a:bodyPr/>
          <a:lstStyle/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okresie od stycznia do grudnia 2021 roku zarejestrowano 3316 osób bezrobotnych, </a:t>
            </a: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wyłączono z ewidencji 3778 osób bezrobotnych. W analizowanym okresie odpływ </a:t>
            </a: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bezrobocia był wyższy od napływu 462 osoby.</a:t>
            </a:r>
          </a:p>
          <a:p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okresie od stycznia do grudnia 2020 roku zarejestrowano 3666 osób bezrobotnych, </a:t>
            </a: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wyłączono z ewidencji 3106 osób bezrobotnych. W analizowanym okresie napływ </a:t>
            </a: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bezrobocia był wyższy od odpływu o 560 osób.</a:t>
            </a:r>
          </a:p>
          <a:p>
            <a:endParaRPr lang="pl-PL" dirty="0"/>
          </a:p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Napływ do bezrobocia zmalał w roku 2021 w porównaniu do roku 2020 o 350 osób tj. 9,5 %, natomiast odpływ z bezrobocia wzrósł  o 672 osoby tj. 21,6 %.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5785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80B787-006D-4AF5-9008-4A05C7296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480969"/>
          </a:xfrm>
        </p:spPr>
        <p:txBody>
          <a:bodyPr>
            <a:noAutofit/>
          </a:bodyPr>
          <a:lstStyle/>
          <a:p>
            <a:r>
              <a:rPr lang="pl-PL" sz="2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Bezrobotni wyłączeni z ewidencji (odpływ)</a:t>
            </a:r>
            <a:br>
              <a:rPr lang="pl-PL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l-PL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7707CC2F-98CB-466C-A079-C204E55C2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713391"/>
              </p:ext>
            </p:extLst>
          </p:nvPr>
        </p:nvGraphicFramePr>
        <p:xfrm>
          <a:off x="511728" y="1157682"/>
          <a:ext cx="8363824" cy="4628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1312">
                  <a:extLst>
                    <a:ext uri="{9D8B030D-6E8A-4147-A177-3AD203B41FA5}">
                      <a16:colId xmlns:a16="http://schemas.microsoft.com/office/drawing/2014/main" val="376168218"/>
                    </a:ext>
                  </a:extLst>
                </a:gridCol>
                <a:gridCol w="1112566">
                  <a:extLst>
                    <a:ext uri="{9D8B030D-6E8A-4147-A177-3AD203B41FA5}">
                      <a16:colId xmlns:a16="http://schemas.microsoft.com/office/drawing/2014/main" val="2995099836"/>
                    </a:ext>
                  </a:extLst>
                </a:gridCol>
                <a:gridCol w="934031">
                  <a:extLst>
                    <a:ext uri="{9D8B030D-6E8A-4147-A177-3AD203B41FA5}">
                      <a16:colId xmlns:a16="http://schemas.microsoft.com/office/drawing/2014/main" val="2034769833"/>
                    </a:ext>
                  </a:extLst>
                </a:gridCol>
                <a:gridCol w="1027434">
                  <a:extLst>
                    <a:ext uri="{9D8B030D-6E8A-4147-A177-3AD203B41FA5}">
                      <a16:colId xmlns:a16="http://schemas.microsoft.com/office/drawing/2014/main" val="3823922973"/>
                    </a:ext>
                  </a:extLst>
                </a:gridCol>
                <a:gridCol w="1027434">
                  <a:extLst>
                    <a:ext uri="{9D8B030D-6E8A-4147-A177-3AD203B41FA5}">
                      <a16:colId xmlns:a16="http://schemas.microsoft.com/office/drawing/2014/main" val="3853719358"/>
                    </a:ext>
                  </a:extLst>
                </a:gridCol>
                <a:gridCol w="1401047">
                  <a:extLst>
                    <a:ext uri="{9D8B030D-6E8A-4147-A177-3AD203B41FA5}">
                      <a16:colId xmlns:a16="http://schemas.microsoft.com/office/drawing/2014/main" val="1089830848"/>
                    </a:ext>
                  </a:extLst>
                </a:gridCol>
              </a:tblGrid>
              <a:tr h="4801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Wyszczególnienie</a:t>
                      </a:r>
                      <a:endParaRPr lang="pl-PL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I - XII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2020 r.</a:t>
                      </a:r>
                      <a:endParaRPr lang="pl-PL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Udział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%</a:t>
                      </a:r>
                      <a:endParaRPr lang="pl-PL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I - XII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2021 r.</a:t>
                      </a:r>
                      <a:endParaRPr lang="pl-PL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Udział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%</a:t>
                      </a:r>
                      <a:endParaRPr lang="pl-PL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Dynamika</a:t>
                      </a:r>
                      <a:endParaRPr lang="pl-PL" sz="9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2020 r.=100</a:t>
                      </a:r>
                      <a:endParaRPr lang="pl-PL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 anchor="ctr"/>
                </a:tc>
                <a:extLst>
                  <a:ext uri="{0D108BD9-81ED-4DB2-BD59-A6C34878D82A}">
                    <a16:rowId xmlns:a16="http://schemas.microsoft.com/office/drawing/2014/main" val="749300946"/>
                  </a:ext>
                </a:extLst>
              </a:tr>
              <a:tr h="41254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Wyłączeni z ewidencji ogółem</a:t>
                      </a:r>
                      <a:endParaRPr lang="pl-PL" sz="9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w tym:</a:t>
                      </a:r>
                      <a:endParaRPr lang="pl-PL" sz="9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1) podjęcie pracy:</a:t>
                      </a:r>
                      <a:endParaRPr lang="pl-PL" sz="9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lang="pl-PL" sz="1100" dirty="0">
                          <a:effectLst/>
                        </a:rPr>
                        <a:t>niesubsydiowane</a:t>
                      </a:r>
                      <a:endParaRPr lang="pl-PL" sz="9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-"/>
                        <a:tabLst>
                          <a:tab pos="228600" algn="l"/>
                        </a:tabLst>
                      </a:pPr>
                      <a:r>
                        <a:rPr lang="pl-PL" sz="1100" dirty="0">
                          <a:effectLst/>
                        </a:rPr>
                        <a:t>subsydiowane</a:t>
                      </a:r>
                      <a:endParaRPr lang="pl-PL" sz="9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2) niepotwierdzenie  gotowości do podjęcia pracy</a:t>
                      </a:r>
                      <a:endParaRPr lang="pl-PL" sz="9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3) rezygnacja ze statusu</a:t>
                      </a:r>
                      <a:endParaRPr lang="pl-PL" sz="9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4) nabycie praw rentowych</a:t>
                      </a:r>
                      <a:r>
                        <a:rPr lang="pl-PL" sz="900" dirty="0">
                          <a:effectLst/>
                        </a:rPr>
                        <a:t> </a:t>
                      </a:r>
                      <a:r>
                        <a:rPr lang="pl-PL" sz="1100" dirty="0">
                          <a:effectLst/>
                        </a:rPr>
                        <a:t>i emerytalnych</a:t>
                      </a:r>
                      <a:endParaRPr lang="pl-PL" sz="9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5)  rozpoczęcia szkolenia ( w tym bon)</a:t>
                      </a:r>
                      <a:endParaRPr lang="pl-PL" sz="9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6)  rozpoczęcie stażu  </a:t>
                      </a:r>
                      <a:r>
                        <a:rPr lang="pl-PL" sz="900" dirty="0">
                          <a:effectLst/>
                        </a:rPr>
                        <a:t>(</a:t>
                      </a:r>
                      <a:r>
                        <a:rPr lang="pl-PL" sz="1100" dirty="0">
                          <a:effectLst/>
                        </a:rPr>
                        <a:t>w tym bon)</a:t>
                      </a:r>
                      <a:endParaRPr lang="pl-PL" sz="9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7) prace społecznie użyteczne  w tym PAI</a:t>
                      </a:r>
                      <a:endParaRPr lang="pl-PL" sz="9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8) odmowa podjęcia pracy</a:t>
                      </a:r>
                      <a:endParaRPr lang="pl-PL" sz="9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9) inne przyczyny</a:t>
                      </a:r>
                      <a:endParaRPr lang="pl-PL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3106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2147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1678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469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292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90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105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20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181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14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13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244</a:t>
                      </a:r>
                      <a:endParaRPr lang="pl-PL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100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69,1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78,2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21,8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9,4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2,9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3,4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0,6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5,8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0,4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0,4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7,9</a:t>
                      </a:r>
                      <a:endParaRPr lang="pl-PL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3778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2422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1987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435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559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85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104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24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169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15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35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365</a:t>
                      </a:r>
                      <a:endParaRPr lang="pl-PL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100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64,1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82,0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18,0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14,8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2,2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2,8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0,6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4,5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0,4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0,9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9,7</a:t>
                      </a:r>
                      <a:endParaRPr lang="pl-PL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121,6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112,8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118,4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92,8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191,4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94,4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99,0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>
                          <a:effectLst/>
                        </a:rPr>
                        <a:t>120,0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93,4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107,1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 269,2</a:t>
                      </a:r>
                      <a:endParaRPr lang="pl-PL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dirty="0">
                          <a:effectLst/>
                        </a:rPr>
                        <a:t>149,6</a:t>
                      </a:r>
                      <a:endParaRPr lang="pl-PL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/>
                </a:tc>
                <a:extLst>
                  <a:ext uri="{0D108BD9-81ED-4DB2-BD59-A6C34878D82A}">
                    <a16:rowId xmlns:a16="http://schemas.microsoft.com/office/drawing/2014/main" val="2095373446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5F082B0A-F29D-4DA5-8F12-3DA5C2A07F86}"/>
              </a:ext>
            </a:extLst>
          </p:cNvPr>
          <p:cNvSpPr txBox="1"/>
          <p:nvPr/>
        </p:nvSpPr>
        <p:spPr>
          <a:xfrm rot="10800000" flipV="1">
            <a:off x="100667" y="5937734"/>
            <a:ext cx="5008227" cy="254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</a:pPr>
            <a:r>
              <a:rPr lang="pl-PL" sz="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Źródło: Powiatowy Urząd Pracy w Płońsku</a:t>
            </a:r>
            <a:endParaRPr lang="pl-PL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72776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2666</TotalTime>
  <Words>5187</Words>
  <Application>Microsoft Office PowerPoint</Application>
  <PresentationFormat>Panoramiczny</PresentationFormat>
  <Paragraphs>1242</Paragraphs>
  <Slides>43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43</vt:i4>
      </vt:variant>
    </vt:vector>
  </HeadingPairs>
  <TitlesOfParts>
    <vt:vector size="52" baseType="lpstr">
      <vt:lpstr>Arial</vt:lpstr>
      <vt:lpstr>Calibri</vt:lpstr>
      <vt:lpstr>Symbol</vt:lpstr>
      <vt:lpstr>Times New Roman</vt:lpstr>
      <vt:lpstr>Trebuchet MS</vt:lpstr>
      <vt:lpstr>Verdana</vt:lpstr>
      <vt:lpstr>Wingdings</vt:lpstr>
      <vt:lpstr>Wingdings 3</vt:lpstr>
      <vt:lpstr>Faseta</vt:lpstr>
      <vt:lpstr>Prezentacja programu PowerPoint</vt:lpstr>
      <vt:lpstr>  Stan bezrobocia w powiecie płońskim na koniec grudnia 2020 r. i 2021 r. </vt:lpstr>
      <vt:lpstr>Prezentacja programu PowerPoint</vt:lpstr>
      <vt:lpstr>Struktura według wieku, poziomu wykształcenia i stażu pracy  </vt:lpstr>
      <vt:lpstr>Prezentacja programu PowerPoint</vt:lpstr>
      <vt:lpstr>Prezentacja programu PowerPoint</vt:lpstr>
      <vt:lpstr>Napływ do bezrobocia i odpływ z bezrobocia </vt:lpstr>
      <vt:lpstr>Prezentacja programu PowerPoint</vt:lpstr>
      <vt:lpstr>Bezrobotni wyłączeni z ewidencji (odpływ) </vt:lpstr>
      <vt:lpstr>Prezentacja programu PowerPoint</vt:lpstr>
      <vt:lpstr>Poziom bezrobocia w gminach powiatu płońskiego</vt:lpstr>
      <vt:lpstr>Poziom bezrobocia w gminach powiatu płońskiego</vt:lpstr>
      <vt:lpstr>Prezentacja programu PowerPoint</vt:lpstr>
      <vt:lpstr>Stopa bezrobocia w powiecie płońskim na tle kraju i województwa mazowieckiego </vt:lpstr>
      <vt:lpstr>Wydane decyzje i złożone odwołania</vt:lpstr>
      <vt:lpstr>Pośrednictwo Pracy 2021</vt:lpstr>
      <vt:lpstr>Pośrednictwo Pracy – organizacja giełd pracy</vt:lpstr>
      <vt:lpstr>Pośrednictwo Pracy - EURES</vt:lpstr>
      <vt:lpstr>Pośrednictwo Pracy –wydawanie informacji Starosty </vt:lpstr>
      <vt:lpstr>Poradnictwo Zawodowe 2021</vt:lpstr>
      <vt:lpstr>Poradnictwo Zawodowe</vt:lpstr>
      <vt:lpstr>Poradnictwo Zawodowe</vt:lpstr>
      <vt:lpstr>Szkolenia indywidualne 2021</vt:lpstr>
      <vt:lpstr>Krajowy Fundusz Szkoleniowy 2021</vt:lpstr>
      <vt:lpstr>Instrumenty rynku pracy 2021 Analiza osób zaktywizowanych w latach: 2019-2021 – efektywność zatrudnieniowa i kosztowa</vt:lpstr>
      <vt:lpstr>Instrumenty rynku pracy 2021 Analiza osób zaktywizowanych w latach: 2019-2021 – efektywność zatrudnieniowa i kosztowa</vt:lpstr>
      <vt:lpstr>Instrumenty rynku pracy 2021 Analiza osób zaktywizowanych w latach: 2019-2021 – efektywność zatrudnieniowa i kosztowa</vt:lpstr>
      <vt:lpstr>Instrumenty rynku pracy 2021 Struktura wydatków Funduszu Pracy i EFS w 2021 r. na finansowanie subsydiowanych form aktywizacji zawodowej</vt:lpstr>
      <vt:lpstr>Instrumenty rynku pracy 2021 Struktura wydatków Funduszu Pracy i EFS w 2021 r. na finansowanie subsydiowanych form aktywizacji zawodowej</vt:lpstr>
      <vt:lpstr>Realizacja zadań związanych z zapobieganiem, przeciwdziałaniem i zwalczaniem    COVID-19 </vt:lpstr>
      <vt:lpstr>Działania Covid-19 realizacja 2021</vt:lpstr>
      <vt:lpstr>Działania Covid-19 realizacja 2021</vt:lpstr>
      <vt:lpstr>Działania Covid-19 pozyskane środki na rok 2022</vt:lpstr>
      <vt:lpstr>  Analiza zatrudnienia cudzoziemców  w powiecie płońskim w 2021roku.</vt:lpstr>
      <vt:lpstr>Prezentacja programu PowerPoint</vt:lpstr>
      <vt:lpstr>Prezentacja programu PowerPoint</vt:lpstr>
      <vt:lpstr>Prezentacja programu PowerPoint</vt:lpstr>
      <vt:lpstr>Liczba złożonych wniosków o wydanie zezwolenia na pracę sezonową z podziałem na obywatelstwo cudzoziemca w latach 2020 - 2021:            2020             2021</vt:lpstr>
      <vt:lpstr>Prezentacja programu PowerPoint</vt:lpstr>
      <vt:lpstr>Prezentacja programu PowerPoint</vt:lpstr>
      <vt:lpstr>Kontrole zewnętrzne przeprowadzone w Powiatowym Urzędzie Pracy w Płońsku  w okresie od 1 stycznia do 31 grudnia 2020 roku </vt:lpstr>
      <vt:lpstr>Kontrole zewnętrzne przeprowadzone w Powiatowym Urzędzie Pracy w Płońsku  w okresie od 1 stycznia do 31 grudnia 2021 roku</vt:lpstr>
      <vt:lpstr>Budżet - dane za 2021 r.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pup</dc:creator>
  <cp:lastModifiedBy>pup</cp:lastModifiedBy>
  <cp:revision>149</cp:revision>
  <cp:lastPrinted>2022-04-27T09:45:15Z</cp:lastPrinted>
  <dcterms:created xsi:type="dcterms:W3CDTF">2019-11-04T07:36:29Z</dcterms:created>
  <dcterms:modified xsi:type="dcterms:W3CDTF">2022-06-10T09:10:40Z</dcterms:modified>
</cp:coreProperties>
</file>